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 autoAdjust="0"/>
    <p:restoredTop sz="94626" autoAdjust="0"/>
  </p:normalViewPr>
  <p:slideViewPr>
    <p:cSldViewPr>
      <p:cViewPr varScale="1">
        <p:scale>
          <a:sx n="71" d="100"/>
          <a:sy n="71" d="100"/>
        </p:scale>
        <p:origin x="510" y="54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3753" y="504764"/>
            <a:ext cx="13044472" cy="9962715"/>
          </a:xfrm>
          <a:custGeom>
            <a:avLst/>
            <a:gdLst/>
            <a:ahLst/>
            <a:cxnLst/>
            <a:rect l="l" t="t" r="r" b="b"/>
            <a:pathLst>
              <a:path w="13044472" h="9962715">
                <a:moveTo>
                  <a:pt x="0" y="0"/>
                </a:moveTo>
                <a:lnTo>
                  <a:pt x="13044472" y="0"/>
                </a:lnTo>
                <a:lnTo>
                  <a:pt x="13044472" y="9962715"/>
                </a:lnTo>
                <a:lnTo>
                  <a:pt x="0" y="9962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5641401" y="7640401"/>
            <a:ext cx="1617899" cy="161789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86642" y="2812737"/>
            <a:ext cx="8314758" cy="113826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  <a:defRPr/>
            </a:pPr>
            <a:r>
              <a:rPr lang="en-US" sz="6999" b="1" spc="363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프로젝트</a:t>
            </a:r>
            <a:r>
              <a:rPr lang="en-US" sz="6999" b="1" spc="363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6999" b="1" spc="363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데모</a:t>
            </a:r>
            <a:r>
              <a:rPr lang="en-US" sz="6999" b="1" spc="363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6999" b="1" spc="363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발표</a:t>
            </a:r>
            <a:endParaRPr lang="en-US" sz="6999" b="1" spc="363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86642" y="4142903"/>
            <a:ext cx="8618653" cy="6159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  <a:defRPr/>
            </a:pPr>
            <a:r>
              <a:rPr lang="en-US" sz="3500" b="1" dirty="0">
                <a:solidFill>
                  <a:srgbClr val="2B56D4"/>
                </a:solidFill>
                <a:latin typeface="TDTD신굴림"/>
                <a:ea typeface="TDTD신굴림"/>
              </a:rPr>
              <a:t>OPENBOOK </a:t>
            </a:r>
            <a:r>
              <a:rPr lang="en-US" sz="3500" b="1" dirty="0" err="1">
                <a:solidFill>
                  <a:srgbClr val="2B56D4"/>
                </a:solidFill>
                <a:latin typeface="TDTD신굴림"/>
                <a:ea typeface="TDTD신굴림"/>
              </a:rPr>
              <a:t>행사</a:t>
            </a:r>
            <a:r>
              <a:rPr lang="en-US" sz="3500" b="1" dirty="0">
                <a:solidFill>
                  <a:srgbClr val="2B56D4"/>
                </a:solidFill>
                <a:latin typeface="TDTD신굴림"/>
                <a:ea typeface="TDTD신굴림"/>
              </a:rPr>
              <a:t> </a:t>
            </a:r>
            <a:r>
              <a:rPr lang="en-US" sz="3500" b="1" dirty="0" err="1">
                <a:solidFill>
                  <a:srgbClr val="2B56D4"/>
                </a:solidFill>
                <a:latin typeface="TDTD신굴림"/>
                <a:ea typeface="TDTD신굴림"/>
              </a:rPr>
              <a:t>및</a:t>
            </a:r>
            <a:r>
              <a:rPr lang="en-US" sz="3500" b="1" dirty="0">
                <a:solidFill>
                  <a:srgbClr val="2B56D4"/>
                </a:solidFill>
                <a:latin typeface="TDTD신굴림"/>
                <a:ea typeface="TDTD신굴림"/>
              </a:rPr>
              <a:t> </a:t>
            </a:r>
            <a:r>
              <a:rPr lang="en-US" sz="3500" b="1" dirty="0" err="1">
                <a:solidFill>
                  <a:srgbClr val="2B56D4"/>
                </a:solidFill>
                <a:latin typeface="TDTD신굴림"/>
                <a:ea typeface="TDTD신굴림"/>
              </a:rPr>
              <a:t>부스</a:t>
            </a:r>
            <a:r>
              <a:rPr lang="en-US" sz="3500" b="1" dirty="0">
                <a:solidFill>
                  <a:srgbClr val="2B56D4"/>
                </a:solidFill>
                <a:latin typeface="TDTD신굴림"/>
                <a:ea typeface="TDTD신굴림"/>
              </a:rPr>
              <a:t> </a:t>
            </a:r>
            <a:r>
              <a:rPr lang="en-US" sz="3500" b="1" dirty="0" err="1">
                <a:solidFill>
                  <a:srgbClr val="2B56D4"/>
                </a:solidFill>
                <a:latin typeface="TDTD신굴림"/>
                <a:ea typeface="TDTD신굴림"/>
              </a:rPr>
              <a:t>관리</a:t>
            </a:r>
            <a:r>
              <a:rPr lang="en-US" sz="3500" b="1" dirty="0">
                <a:solidFill>
                  <a:srgbClr val="2B56D4"/>
                </a:solidFill>
                <a:latin typeface="TDTD신굴림"/>
                <a:ea typeface="TDTD신굴림"/>
              </a:rPr>
              <a:t> </a:t>
            </a:r>
            <a:r>
              <a:rPr lang="en-US" sz="3500" b="1" dirty="0" err="1">
                <a:solidFill>
                  <a:srgbClr val="2B56D4"/>
                </a:solidFill>
                <a:latin typeface="TDTD신굴림"/>
                <a:ea typeface="TDTD신굴림"/>
              </a:rPr>
              <a:t>서비스</a:t>
            </a:r>
            <a:endParaRPr lang="en-US" sz="3500" b="1" dirty="0">
              <a:solidFill>
                <a:srgbClr val="2B56D4"/>
              </a:solidFill>
              <a:latin typeface="TDTD신굴림"/>
              <a:ea typeface="TDTD신굴림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886642" y="5095875"/>
            <a:ext cx="3895087" cy="4135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 spc="129" dirty="0" err="1">
                <a:solidFill>
                  <a:srgbClr val="2B56D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프로젝트분석설계</a:t>
            </a:r>
            <a:r>
              <a:rPr lang="en-US" sz="2499" b="1" spc="129" dirty="0">
                <a:solidFill>
                  <a:srgbClr val="2B56D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[YK]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93903" y="8173853"/>
            <a:ext cx="1512893" cy="4843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828"/>
              </a:lnSpc>
              <a:spcBef>
                <a:spcPct val="0"/>
              </a:spcBef>
              <a:defRPr/>
            </a:pPr>
            <a:r>
              <a:rPr lang="en-US" sz="2734" b="1" spc="142">
                <a:solidFill>
                  <a:srgbClr val="2B56D4"/>
                </a:solidFill>
                <a:latin typeface="TDTD평고딕"/>
                <a:ea typeface="TDTD평고딕"/>
              </a:rPr>
              <a:t>팀:맛깔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87827" y="2763943"/>
            <a:ext cx="6508111" cy="5909123"/>
          </a:xfrm>
          <a:custGeom>
            <a:avLst/>
            <a:gdLst/>
            <a:ahLst/>
            <a:cxnLst/>
            <a:rect l="l" t="t" r="r" b="b"/>
            <a:pathLst>
              <a:path w="6508111" h="5909123">
                <a:moveTo>
                  <a:pt x="0" y="0"/>
                </a:moveTo>
                <a:lnTo>
                  <a:pt x="6508112" y="0"/>
                </a:lnTo>
                <a:lnTo>
                  <a:pt x="6508112" y="5909123"/>
                </a:lnTo>
                <a:lnTo>
                  <a:pt x="0" y="5909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479745" y="2763943"/>
            <a:ext cx="5559204" cy="5909123"/>
          </a:xfrm>
          <a:custGeom>
            <a:avLst/>
            <a:gdLst/>
            <a:ahLst/>
            <a:cxnLst/>
            <a:rect l="l" t="t" r="r" b="b"/>
            <a:pathLst>
              <a:path w="5559204" h="5909123">
                <a:moveTo>
                  <a:pt x="0" y="0"/>
                </a:moveTo>
                <a:lnTo>
                  <a:pt x="5559203" y="0"/>
                </a:lnTo>
                <a:lnTo>
                  <a:pt x="5559203" y="5909123"/>
                </a:lnTo>
                <a:lnTo>
                  <a:pt x="0" y="5909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16200000">
            <a:off x="12900930" y="3268594"/>
            <a:ext cx="5369973" cy="4701570"/>
          </a:xfrm>
          <a:custGeom>
            <a:avLst/>
            <a:gdLst/>
            <a:ahLst/>
            <a:cxnLst/>
            <a:rect l="l" t="t" r="r" b="b"/>
            <a:pathLst>
              <a:path w="5369973" h="4701570">
                <a:moveTo>
                  <a:pt x="0" y="0"/>
                </a:moveTo>
                <a:lnTo>
                  <a:pt x="5369973" y="0"/>
                </a:lnTo>
                <a:lnTo>
                  <a:pt x="5369973" y="4701570"/>
                </a:lnTo>
                <a:lnTo>
                  <a:pt x="0" y="4701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20670" r="-107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703715"/>
            <a:ext cx="10328658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기능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설명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854579"/>
            <a:ext cx="2444685" cy="5361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339"/>
              </a:lnSpc>
              <a:defRPr/>
            </a:pPr>
            <a:r>
              <a:rPr lang="en-US" sz="3099" b="1" spc="-209">
                <a:solidFill>
                  <a:srgbClr val="000000"/>
                </a:solidFill>
                <a:ea typeface="TDTD신굴림"/>
              </a:rPr>
              <a:t>행사 등록 신청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16132" y="3153468"/>
            <a:ext cx="4671868" cy="4135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기본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정보</a:t>
            </a:r>
            <a:endParaRPr lang="en-US" sz="2499" b="1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427919" y="3681423"/>
            <a:ext cx="4671868" cy="20907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496571" lvl="1" indent="-248285" algn="l">
              <a:lnSpc>
                <a:spcPts val="3334"/>
              </a:lnSpc>
              <a:buFont typeface="Arial"/>
              <a:buChar char="•"/>
              <a:defRPr/>
            </a:pP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행사명</a:t>
            </a:r>
            <a:endParaRPr lang="en-US" sz="2300" spc="-156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96571" lvl="1" indent="-248285" algn="l">
              <a:lnSpc>
                <a:spcPts val="3334"/>
              </a:lnSpc>
              <a:buFont typeface="Arial"/>
              <a:buChar char="•"/>
              <a:defRPr/>
            </a:pP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장소</a:t>
            </a:r>
            <a:endParaRPr lang="en-US" sz="2300" spc="-156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96571" lvl="1" indent="-248285" algn="l">
              <a:lnSpc>
                <a:spcPts val="3334"/>
              </a:lnSpc>
              <a:buFont typeface="Arial"/>
              <a:buChar char="•"/>
              <a:defRPr/>
            </a:pP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상세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설명</a:t>
            </a:r>
            <a:endParaRPr lang="en-US" sz="2300" spc="-156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96571" lvl="1" indent="-248285" algn="l">
              <a:lnSpc>
                <a:spcPts val="3334"/>
              </a:lnSpc>
              <a:buFont typeface="Arial"/>
              <a:buChar char="•"/>
              <a:defRPr/>
            </a:pP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시작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마감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날짜</a:t>
            </a:r>
            <a:endParaRPr lang="en-US" sz="2300" spc="-156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96571" lvl="1" indent="-248285" algn="l">
              <a:lnSpc>
                <a:spcPts val="3334"/>
              </a:lnSpc>
              <a:buFont typeface="Arial"/>
              <a:buChar char="•"/>
              <a:defRPr/>
            </a:pP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모집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시작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마감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날짜</a:t>
            </a:r>
            <a:endParaRPr lang="en-US" sz="2300" spc="-156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16132" y="6108029"/>
            <a:ext cx="4671868" cy="4135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배치도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정보</a:t>
            </a:r>
            <a:endParaRPr lang="en-US" sz="2499" b="1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27919" y="6573151"/>
            <a:ext cx="4671868" cy="12944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496571" lvl="1" indent="-248285" algn="l">
              <a:lnSpc>
                <a:spcPts val="3427"/>
              </a:lnSpc>
              <a:buFont typeface="Arial"/>
              <a:buChar char="•"/>
              <a:defRPr/>
            </a:pP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배치도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이미지</a:t>
            </a:r>
            <a:endParaRPr lang="en-US" sz="2300" spc="-156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96571" lvl="1" indent="-248285" algn="l">
              <a:lnSpc>
                <a:spcPts val="3427"/>
              </a:lnSpc>
              <a:buFont typeface="Arial"/>
              <a:buChar char="•"/>
              <a:defRPr/>
            </a:pP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배치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유형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알파벳형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숫자형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과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</a:p>
          <a:p>
            <a:pPr algn="l">
              <a:lnSpc>
                <a:spcPts val="3427"/>
              </a:lnSpc>
              <a:defRPr/>
            </a:pP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  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최대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개수</a:t>
            </a:r>
            <a:r>
              <a:rPr lang="en-US" sz="2300" spc="-15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spc="-15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</a:t>
            </a:r>
            <a:endParaRPr lang="en-US" sz="2300" spc="-156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2852438"/>
            <a:ext cx="9407837" cy="5872618"/>
          </a:xfrm>
          <a:custGeom>
            <a:avLst/>
            <a:gdLst/>
            <a:ahLst/>
            <a:cxnLst/>
            <a:rect l="l" t="t" r="r" b="b"/>
            <a:pathLst>
              <a:path w="9407837" h="5872618">
                <a:moveTo>
                  <a:pt x="0" y="0"/>
                </a:moveTo>
                <a:lnTo>
                  <a:pt x="9407837" y="0"/>
                </a:lnTo>
                <a:lnTo>
                  <a:pt x="9407837" y="5872617"/>
                </a:lnTo>
                <a:lnTo>
                  <a:pt x="0" y="5872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4360" r="-60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03715"/>
            <a:ext cx="10328658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기능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설명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854579"/>
            <a:ext cx="2444685" cy="5361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339"/>
              </a:lnSpc>
              <a:defRPr/>
            </a:pPr>
            <a:r>
              <a:rPr lang="en-US" sz="3099" b="1" spc="-209">
                <a:solidFill>
                  <a:srgbClr val="000000"/>
                </a:solidFill>
                <a:ea typeface="TDTD신굴림"/>
              </a:rPr>
              <a:t>행사 등록 신청</a:t>
            </a:r>
          </a:p>
        </p:txBody>
      </p:sp>
      <p:sp>
        <p:nvSpPr>
          <p:cNvPr id="6" name="Freeform 6"/>
          <p:cNvSpPr/>
          <p:nvPr/>
        </p:nvSpPr>
        <p:spPr>
          <a:xfrm rot="16200000">
            <a:off x="11556942" y="2520052"/>
            <a:ext cx="5369973" cy="6034744"/>
          </a:xfrm>
          <a:custGeom>
            <a:avLst/>
            <a:gdLst/>
            <a:ahLst/>
            <a:cxnLst/>
            <a:rect l="l" t="t" r="r" b="b"/>
            <a:pathLst>
              <a:path w="5369973" h="6034744">
                <a:moveTo>
                  <a:pt x="0" y="0"/>
                </a:moveTo>
                <a:lnTo>
                  <a:pt x="5369973" y="0"/>
                </a:lnTo>
                <a:lnTo>
                  <a:pt x="5369973" y="6034744"/>
                </a:lnTo>
                <a:lnTo>
                  <a:pt x="0" y="6034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40710" r="-2796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652388" y="3079974"/>
            <a:ext cx="5105012" cy="4873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39749" lvl="1" indent="-269875" algn="l">
              <a:lnSpc>
                <a:spcPts val="4799"/>
              </a:lnSpc>
              <a:buFont typeface="Arial"/>
              <a:buChar char="•"/>
              <a:defRPr/>
            </a:pP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사이트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관리자는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페이지에서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신청을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행사들의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목록을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확인하며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가능</a:t>
            </a:r>
            <a:endParaRPr lang="en-US" sz="2499" b="1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39749" lvl="1" indent="-269875" algn="l">
              <a:lnSpc>
                <a:spcPts val="4799"/>
              </a:lnSpc>
              <a:buFont typeface="Arial"/>
              <a:buChar char="•"/>
              <a:defRPr/>
            </a:pP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신청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상태는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총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3가지 </a:t>
            </a:r>
          </a:p>
          <a:p>
            <a:pPr algn="l">
              <a:lnSpc>
                <a:spcPts val="4799"/>
              </a:lnSpc>
              <a:defRPr/>
            </a:pP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  (APPROVE, REJECT, WAITING)</a:t>
            </a:r>
          </a:p>
          <a:p>
            <a:pPr algn="l">
              <a:lnSpc>
                <a:spcPts val="4799"/>
              </a:lnSpc>
              <a:defRPr/>
            </a:pP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  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존재</a:t>
            </a:r>
            <a:endParaRPr lang="en-US" sz="2499" b="1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39749" lvl="1" indent="-269875" algn="l">
              <a:lnSpc>
                <a:spcPts val="4799"/>
              </a:lnSpc>
              <a:buFont typeface="Arial"/>
              <a:buChar char="•"/>
              <a:defRPr/>
            </a:pP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승인과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반려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버튼을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눌러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신청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상태를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바꿀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있음</a:t>
            </a:r>
            <a:endParaRPr lang="en-US" sz="2499" b="1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691245" y="3098853"/>
            <a:ext cx="9407837" cy="5872618"/>
          </a:xfrm>
          <a:custGeom>
            <a:avLst/>
            <a:gdLst/>
            <a:ahLst/>
            <a:cxnLst/>
            <a:rect l="l" t="t" r="r" b="b"/>
            <a:pathLst>
              <a:path w="9407837" h="5872618">
                <a:moveTo>
                  <a:pt x="0" y="0"/>
                </a:moveTo>
                <a:lnTo>
                  <a:pt x="9407838" y="0"/>
                </a:lnTo>
                <a:lnTo>
                  <a:pt x="9407838" y="5872618"/>
                </a:lnTo>
                <a:lnTo>
                  <a:pt x="0" y="5872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4360" r="-60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5110256" y="5315393"/>
            <a:ext cx="11493683" cy="1267364"/>
          </a:xfrm>
          <a:custGeom>
            <a:avLst/>
            <a:gdLst/>
            <a:ahLst/>
            <a:cxnLst/>
            <a:rect l="l" t="t" r="r" b="b"/>
            <a:pathLst>
              <a:path w="11493683" h="1267364">
                <a:moveTo>
                  <a:pt x="0" y="0"/>
                </a:moveTo>
                <a:lnTo>
                  <a:pt x="11493683" y="0"/>
                </a:lnTo>
                <a:lnTo>
                  <a:pt x="11493683" y="1267364"/>
                </a:lnTo>
                <a:lnTo>
                  <a:pt x="0" y="1267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2766073" y="5472143"/>
            <a:ext cx="1087982" cy="648553"/>
            <a:chOff x="0" y="0"/>
            <a:chExt cx="286547" cy="170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6547" cy="170812"/>
            </a:xfrm>
            <a:custGeom>
              <a:avLst/>
              <a:gdLst/>
              <a:ahLst/>
              <a:cxnLst/>
              <a:rect l="l" t="t" r="r" b="b"/>
              <a:pathLst>
                <a:path w="286547" h="170812">
                  <a:moveTo>
                    <a:pt x="0" y="0"/>
                  </a:moveTo>
                  <a:lnTo>
                    <a:pt x="286547" y="0"/>
                  </a:lnTo>
                  <a:lnTo>
                    <a:pt x="286547" y="170812"/>
                  </a:lnTo>
                  <a:lnTo>
                    <a:pt x="0" y="170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86547" cy="22796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03715"/>
            <a:ext cx="10328658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기능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설명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54579"/>
            <a:ext cx="2444685" cy="5361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339"/>
              </a:lnSpc>
              <a:defRPr/>
            </a:pPr>
            <a:r>
              <a:rPr lang="en-US" sz="3099" b="1" spc="-209">
                <a:solidFill>
                  <a:srgbClr val="000000"/>
                </a:solidFill>
                <a:ea typeface="TDTD신굴림"/>
              </a:rPr>
              <a:t>행사 등록 승인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2407620"/>
            <a:ext cx="6640497" cy="4141386"/>
          </a:xfrm>
          <a:custGeom>
            <a:avLst/>
            <a:gdLst/>
            <a:ahLst/>
            <a:cxnLst/>
            <a:rect l="l" t="t" r="r" b="b"/>
            <a:pathLst>
              <a:path w="6640497" h="4141386">
                <a:moveTo>
                  <a:pt x="0" y="0"/>
                </a:moveTo>
                <a:lnTo>
                  <a:pt x="6640497" y="0"/>
                </a:lnTo>
                <a:lnTo>
                  <a:pt x="6640497" y="4141387"/>
                </a:lnTo>
                <a:lnTo>
                  <a:pt x="0" y="4141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82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4712612" y="3950382"/>
            <a:ext cx="6569166" cy="4085831"/>
          </a:xfrm>
          <a:custGeom>
            <a:avLst/>
            <a:gdLst/>
            <a:ahLst/>
            <a:cxnLst/>
            <a:rect l="l" t="t" r="r" b="b"/>
            <a:pathLst>
              <a:path w="6569166" h="4085831">
                <a:moveTo>
                  <a:pt x="0" y="0"/>
                </a:moveTo>
                <a:lnTo>
                  <a:pt x="6569166" y="0"/>
                </a:lnTo>
                <a:lnTo>
                  <a:pt x="6569166" y="4085831"/>
                </a:lnTo>
                <a:lnTo>
                  <a:pt x="0" y="4085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410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9543687" y="5340900"/>
            <a:ext cx="6716819" cy="4168351"/>
          </a:xfrm>
          <a:custGeom>
            <a:avLst/>
            <a:gdLst/>
            <a:ahLst/>
            <a:cxnLst/>
            <a:rect l="l" t="t" r="r" b="b"/>
            <a:pathLst>
              <a:path w="6716819" h="4168351">
                <a:moveTo>
                  <a:pt x="0" y="0"/>
                </a:moveTo>
                <a:lnTo>
                  <a:pt x="6716819" y="0"/>
                </a:lnTo>
                <a:lnTo>
                  <a:pt x="6716819" y="4168350"/>
                </a:lnTo>
                <a:lnTo>
                  <a:pt x="0" y="4168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t="-43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703715"/>
            <a:ext cx="10328658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기능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설명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742737"/>
            <a:ext cx="2444685" cy="5337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339"/>
              </a:lnSpc>
              <a:defRPr/>
            </a:pPr>
            <a:r>
              <a:rPr lang="en-US" sz="3099" b="1" spc="-209">
                <a:solidFill>
                  <a:srgbClr val="000000"/>
                </a:solidFill>
                <a:ea typeface="TDTD신굴림"/>
              </a:rPr>
              <a:t>행사 둘러보기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3246980" y="-6507"/>
            <a:ext cx="2771873" cy="5633765"/>
          </a:xfrm>
          <a:custGeom>
            <a:avLst/>
            <a:gdLst/>
            <a:ahLst/>
            <a:cxnLst/>
            <a:rect l="l" t="t" r="r" b="b"/>
            <a:pathLst>
              <a:path w="2771873" h="5443265">
                <a:moveTo>
                  <a:pt x="0" y="0"/>
                </a:moveTo>
                <a:lnTo>
                  <a:pt x="2771873" y="0"/>
                </a:lnTo>
                <a:lnTo>
                  <a:pt x="2771873" y="5443266"/>
                </a:lnTo>
                <a:lnTo>
                  <a:pt x="0" y="5443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l="-145260" r="-67320" b="-605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816034" y="1870527"/>
            <a:ext cx="5252766" cy="18251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39749" lvl="1" indent="-269875" algn="l">
              <a:lnSpc>
                <a:spcPts val="4799"/>
              </a:lnSpc>
              <a:buFont typeface="Arial"/>
              <a:buChar char="•"/>
              <a:defRPr/>
            </a:pP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진행중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모집중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종료된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행사를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algn="l">
              <a:lnSpc>
                <a:spcPts val="4799"/>
              </a:lnSpc>
              <a:defRPr/>
            </a:pP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  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필터링해서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조회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가능</a:t>
            </a:r>
            <a:endParaRPr lang="en-US" sz="2499" b="1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39749" lvl="1" indent="-269875" algn="l">
              <a:lnSpc>
                <a:spcPts val="4799"/>
              </a:lnSpc>
              <a:buFont typeface="Arial"/>
              <a:buChar char="•"/>
              <a:defRPr/>
            </a:pP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최신순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오래된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순으로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행사가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정렬됨</a:t>
            </a:r>
            <a:endParaRPr lang="en-US" sz="2499" b="1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2689983"/>
            <a:ext cx="9990414" cy="6199892"/>
          </a:xfrm>
          <a:custGeom>
            <a:avLst/>
            <a:gdLst/>
            <a:ahLst/>
            <a:cxnLst/>
            <a:rect l="l" t="t" r="r" b="b"/>
            <a:pathLst>
              <a:path w="9990414" h="6199892">
                <a:moveTo>
                  <a:pt x="0" y="0"/>
                </a:moveTo>
                <a:lnTo>
                  <a:pt x="9990414" y="0"/>
                </a:lnTo>
                <a:lnTo>
                  <a:pt x="9990414" y="6199891"/>
                </a:lnTo>
                <a:lnTo>
                  <a:pt x="0" y="6199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43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03715"/>
            <a:ext cx="10328658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기능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설명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854579"/>
            <a:ext cx="2444685" cy="5361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339"/>
              </a:lnSpc>
              <a:defRPr/>
            </a:pPr>
            <a:r>
              <a:rPr lang="en-US" sz="3099" b="1" spc="-209">
                <a:solidFill>
                  <a:srgbClr val="000000"/>
                </a:solidFill>
                <a:ea typeface="TDTD신굴림"/>
              </a:rPr>
              <a:t>부스 등록 신청</a:t>
            </a:r>
          </a:p>
        </p:txBody>
      </p:sp>
      <p:sp>
        <p:nvSpPr>
          <p:cNvPr id="6" name="Freeform 6"/>
          <p:cNvSpPr/>
          <p:nvPr/>
        </p:nvSpPr>
        <p:spPr>
          <a:xfrm rot="16200000">
            <a:off x="11254069" y="3024184"/>
            <a:ext cx="5369973" cy="4701570"/>
          </a:xfrm>
          <a:custGeom>
            <a:avLst/>
            <a:gdLst/>
            <a:ahLst/>
            <a:cxnLst/>
            <a:rect l="l" t="t" r="r" b="b"/>
            <a:pathLst>
              <a:path w="5369973" h="4701570">
                <a:moveTo>
                  <a:pt x="0" y="0"/>
                </a:moveTo>
                <a:lnTo>
                  <a:pt x="5369973" y="0"/>
                </a:lnTo>
                <a:lnTo>
                  <a:pt x="5369973" y="4701570"/>
                </a:lnTo>
                <a:lnTo>
                  <a:pt x="0" y="4701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20670" r="-107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937902" y="3034533"/>
            <a:ext cx="4671868" cy="4135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신청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endParaRPr lang="en-US" sz="2499" b="1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37902" y="3625524"/>
            <a:ext cx="4671868" cy="40611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39749" lvl="1" indent="-269875" algn="l">
              <a:lnSpc>
                <a:spcPts val="3999"/>
              </a:lnSpc>
              <a:buFont typeface="Arial"/>
              <a:buChar char="•"/>
              <a:defRPr/>
            </a:pP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부스명</a:t>
            </a:r>
            <a:endParaRPr lang="en-US" sz="2499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  <a:defRPr/>
            </a:pP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행사명</a:t>
            </a:r>
            <a:endParaRPr lang="en-US" sz="2499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  <a:defRPr/>
            </a:pP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2499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운영</a:t>
            </a:r>
            <a:r>
              <a:rPr lang="en-US" sz="2499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시간</a:t>
            </a:r>
            <a:endParaRPr lang="en-US" sz="2499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  <a:defRPr/>
            </a:pP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2499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위치</a:t>
            </a:r>
            <a:endParaRPr lang="en-US" sz="2499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  <a:defRPr/>
            </a:pP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2499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대표</a:t>
            </a:r>
            <a:r>
              <a:rPr lang="en-US" sz="2499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이미지</a:t>
            </a:r>
            <a:endParaRPr lang="en-US" sz="2499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  <a:defRPr/>
            </a:pP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2499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설명</a:t>
            </a:r>
            <a:endParaRPr lang="en-US" sz="2499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  <a:defRPr/>
            </a:pP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2499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endParaRPr lang="en-US" sz="2499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  <a:defRPr/>
            </a:pP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계좌</a:t>
            </a:r>
            <a:r>
              <a:rPr lang="en-US" sz="2499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번호</a:t>
            </a:r>
            <a:r>
              <a:rPr lang="en-US" sz="2499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은행</a:t>
            </a:r>
            <a:r>
              <a:rPr lang="en-US" sz="2499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en-US" sz="2499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필수</a:t>
            </a:r>
            <a:r>
              <a:rPr lang="en-US" sz="2499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21052" y="2923938"/>
            <a:ext cx="8184159" cy="5078958"/>
          </a:xfrm>
          <a:custGeom>
            <a:avLst/>
            <a:gdLst/>
            <a:ahLst/>
            <a:cxnLst/>
            <a:rect l="l" t="t" r="r" b="b"/>
            <a:pathLst>
              <a:path w="8184159" h="5078958">
                <a:moveTo>
                  <a:pt x="0" y="0"/>
                </a:moveTo>
                <a:lnTo>
                  <a:pt x="8184159" y="0"/>
                </a:lnTo>
                <a:lnTo>
                  <a:pt x="8184159" y="5078958"/>
                </a:lnTo>
                <a:lnTo>
                  <a:pt x="0" y="5078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43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159245" y="2284104"/>
            <a:ext cx="8598155" cy="5359730"/>
          </a:xfrm>
          <a:custGeom>
            <a:avLst/>
            <a:gdLst/>
            <a:ahLst/>
            <a:cxnLst/>
            <a:rect l="l" t="t" r="r" b="b"/>
            <a:pathLst>
              <a:path w="8598155" h="5359730">
                <a:moveTo>
                  <a:pt x="0" y="0"/>
                </a:moveTo>
                <a:lnTo>
                  <a:pt x="8598154" y="0"/>
                </a:lnTo>
                <a:lnTo>
                  <a:pt x="8598154" y="5359730"/>
                </a:lnTo>
                <a:lnTo>
                  <a:pt x="0" y="5359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87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03715"/>
            <a:ext cx="10328658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기능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설명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6079409" y="4450612"/>
            <a:ext cx="3659660" cy="980603"/>
          </a:xfrm>
          <a:prstGeom prst="line">
            <a:avLst/>
          </a:prstGeom>
          <a:ln w="66675" cap="flat">
            <a:solidFill>
              <a:srgbClr val="3160D8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854579"/>
            <a:ext cx="2444685" cy="5361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339"/>
              </a:lnSpc>
              <a:defRPr/>
            </a:pPr>
            <a:r>
              <a:rPr lang="en-US" sz="3099" b="1" spc="-209">
                <a:solidFill>
                  <a:srgbClr val="000000"/>
                </a:solidFill>
                <a:ea typeface="TDTD신굴림"/>
              </a:rPr>
              <a:t>부스 등록 신청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3179014" y="4702894"/>
            <a:ext cx="2815962" cy="6944808"/>
          </a:xfrm>
          <a:custGeom>
            <a:avLst/>
            <a:gdLst/>
            <a:ahLst/>
            <a:cxnLst/>
            <a:rect l="l" t="t" r="r" b="b"/>
            <a:pathLst>
              <a:path w="2490983" h="6585581">
                <a:moveTo>
                  <a:pt x="0" y="0"/>
                </a:moveTo>
                <a:lnTo>
                  <a:pt x="2490983" y="0"/>
                </a:lnTo>
                <a:lnTo>
                  <a:pt x="2490983" y="6585581"/>
                </a:lnTo>
                <a:lnTo>
                  <a:pt x="0" y="6585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216800" r="-104020" b="-605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138654" y="7136402"/>
            <a:ext cx="6411408" cy="20777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65851" lvl="1" indent="-232926" algn="l">
              <a:lnSpc>
                <a:spcPts val="4142"/>
              </a:lnSpc>
              <a:buFont typeface="Arial"/>
              <a:buChar char="•"/>
              <a:defRPr/>
            </a:pP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위치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선택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버튼을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누르면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등록시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저장했던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232925" lvl="1" indent="0" algn="l">
              <a:lnSpc>
                <a:spcPts val="4142"/>
              </a:lnSpc>
              <a:buFont typeface="Arial"/>
              <a:buNone/>
              <a:defRPr/>
            </a:pPr>
            <a:r>
              <a:rPr lang="ko-KR" alt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행사장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구조도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이미지와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구조도가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모달창으로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나타남</a:t>
            </a:r>
            <a:endParaRPr lang="en-US" sz="2157" b="1" spc="-146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65851" lvl="1" indent="-232926" algn="l">
              <a:lnSpc>
                <a:spcPts val="4142"/>
              </a:lnSpc>
              <a:buFont typeface="Arial"/>
              <a:buChar char="•"/>
              <a:defRPr/>
            </a:pP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버튼을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클릭해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신청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위치를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</a:t>
            </a:r>
            <a:endParaRPr lang="en-US" sz="2157" b="1" spc="-146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65851" lvl="1" indent="-232926" algn="l">
              <a:lnSpc>
                <a:spcPts val="4142"/>
              </a:lnSpc>
              <a:buFont typeface="Arial"/>
              <a:buChar char="•"/>
              <a:defRPr/>
            </a:pP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신청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현황은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비어있음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예약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됨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승인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됨으로</a:t>
            </a:r>
            <a:r>
              <a:rPr lang="en-US" sz="2157" b="1" spc="-14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157" b="1" spc="-146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구성</a:t>
            </a:r>
            <a:endParaRPr lang="en-US" sz="2157" b="1" spc="-146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021376" y="2653593"/>
            <a:ext cx="8847953" cy="5503171"/>
          </a:xfrm>
          <a:custGeom>
            <a:avLst/>
            <a:gdLst/>
            <a:ahLst/>
            <a:cxnLst/>
            <a:rect l="l" t="t" r="r" b="b"/>
            <a:pathLst>
              <a:path w="8847953" h="5503171">
                <a:moveTo>
                  <a:pt x="0" y="0"/>
                </a:moveTo>
                <a:lnTo>
                  <a:pt x="8847953" y="0"/>
                </a:lnTo>
                <a:lnTo>
                  <a:pt x="8847953" y="5503171"/>
                </a:lnTo>
                <a:lnTo>
                  <a:pt x="0" y="5503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410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437772" y="3601816"/>
            <a:ext cx="7821528" cy="4853916"/>
          </a:xfrm>
          <a:custGeom>
            <a:avLst/>
            <a:gdLst/>
            <a:ahLst/>
            <a:cxnLst/>
            <a:rect l="l" t="t" r="r" b="b"/>
            <a:pathLst>
              <a:path w="7821528" h="4853916">
                <a:moveTo>
                  <a:pt x="0" y="0"/>
                </a:moveTo>
                <a:lnTo>
                  <a:pt x="7821528" y="0"/>
                </a:lnTo>
                <a:lnTo>
                  <a:pt x="7821528" y="4853916"/>
                </a:lnTo>
                <a:lnTo>
                  <a:pt x="0" y="4853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43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3139599" y="5879533"/>
            <a:ext cx="3563309" cy="1919053"/>
            <a:chOff x="0" y="0"/>
            <a:chExt cx="986296" cy="531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6296" cy="531179"/>
            </a:xfrm>
            <a:custGeom>
              <a:avLst/>
              <a:gdLst/>
              <a:ahLst/>
              <a:cxnLst/>
              <a:rect l="l" t="t" r="r" b="b"/>
              <a:pathLst>
                <a:path w="986296" h="531179">
                  <a:moveTo>
                    <a:pt x="0" y="0"/>
                  </a:moveTo>
                  <a:lnTo>
                    <a:pt x="986296" y="0"/>
                  </a:lnTo>
                  <a:lnTo>
                    <a:pt x="986296" y="531179"/>
                  </a:lnTo>
                  <a:lnTo>
                    <a:pt x="0" y="531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86296" cy="58832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03715"/>
            <a:ext cx="10328658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기능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설명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854579"/>
            <a:ext cx="3619500" cy="5146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4339"/>
              </a:lnSpc>
              <a:defRPr/>
            </a:pPr>
            <a:r>
              <a:rPr lang="en-US" sz="3099" b="1" spc="-209" dirty="0" err="1">
                <a:solidFill>
                  <a:srgbClr val="000000"/>
                </a:solidFill>
                <a:ea typeface="TDTD신굴림"/>
              </a:rPr>
              <a:t>부스</a:t>
            </a:r>
            <a:r>
              <a:rPr lang="en-US" sz="3099" b="1" spc="-209" dirty="0">
                <a:solidFill>
                  <a:srgbClr val="000000"/>
                </a:solidFill>
                <a:ea typeface="TDTD신굴림"/>
              </a:rPr>
              <a:t> </a:t>
            </a:r>
            <a:r>
              <a:rPr lang="en-US" sz="3099" b="1" spc="-209" dirty="0" err="1">
                <a:solidFill>
                  <a:srgbClr val="000000"/>
                </a:solidFill>
                <a:ea typeface="TDTD신굴림"/>
              </a:rPr>
              <a:t>등록</a:t>
            </a:r>
            <a:r>
              <a:rPr lang="en-US" sz="3099" b="1" spc="-209" dirty="0">
                <a:solidFill>
                  <a:srgbClr val="000000"/>
                </a:solidFill>
                <a:ea typeface="TDTD신굴림"/>
              </a:rPr>
              <a:t> </a:t>
            </a:r>
            <a:r>
              <a:rPr lang="en-US" sz="3099" b="1" spc="-209" dirty="0" err="1">
                <a:solidFill>
                  <a:srgbClr val="000000"/>
                </a:solidFill>
                <a:ea typeface="TDTD신굴림"/>
              </a:rPr>
              <a:t>승인</a:t>
            </a:r>
            <a:r>
              <a:rPr lang="en-US" sz="3099" b="1" spc="-209" dirty="0">
                <a:solidFill>
                  <a:srgbClr val="000000"/>
                </a:solidFill>
                <a:ea typeface="TDTD신굴림"/>
              </a:rPr>
              <a:t> </a:t>
            </a:r>
            <a:r>
              <a:rPr lang="en-US" sz="3099" b="1" spc="-209" dirty="0" err="1">
                <a:solidFill>
                  <a:srgbClr val="000000"/>
                </a:solidFill>
                <a:ea typeface="TDTD신굴림"/>
              </a:rPr>
              <a:t>및</a:t>
            </a:r>
            <a:r>
              <a:rPr lang="en-US" sz="3099" b="1" spc="-209" dirty="0">
                <a:solidFill>
                  <a:srgbClr val="000000"/>
                </a:solidFill>
                <a:ea typeface="TDTD신굴림"/>
              </a:rPr>
              <a:t> </a:t>
            </a:r>
            <a:r>
              <a:rPr lang="en-US" sz="3099" b="1" spc="-209" dirty="0" err="1">
                <a:solidFill>
                  <a:srgbClr val="000000"/>
                </a:solidFill>
                <a:ea typeface="TDTD신굴림"/>
              </a:rPr>
              <a:t>조회</a:t>
            </a:r>
            <a:endParaRPr lang="en-US" sz="3099" b="1" spc="-209" dirty="0">
              <a:solidFill>
                <a:srgbClr val="000000"/>
              </a:solidFill>
              <a:ea typeface="TDTD신굴림"/>
            </a:endParaRPr>
          </a:p>
        </p:txBody>
      </p:sp>
      <p:sp>
        <p:nvSpPr>
          <p:cNvPr id="10" name="Freeform 10"/>
          <p:cNvSpPr/>
          <p:nvPr/>
        </p:nvSpPr>
        <p:spPr>
          <a:xfrm rot="5400000">
            <a:off x="3199073" y="4608773"/>
            <a:ext cx="3229526" cy="6069527"/>
          </a:xfrm>
          <a:custGeom>
            <a:avLst/>
            <a:gdLst/>
            <a:ahLst/>
            <a:cxnLst/>
            <a:rect l="l" t="t" r="r" b="b"/>
            <a:pathLst>
              <a:path w="3229526" h="5836036">
                <a:moveTo>
                  <a:pt x="0" y="0"/>
                </a:moveTo>
                <a:lnTo>
                  <a:pt x="3229526" y="0"/>
                </a:lnTo>
                <a:lnTo>
                  <a:pt x="3229526" y="5836036"/>
                </a:lnTo>
                <a:lnTo>
                  <a:pt x="0" y="5836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128330" r="-59310" b="-605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903499" y="6131696"/>
            <a:ext cx="5640301" cy="304087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39749" lvl="1" indent="-269875" algn="l">
              <a:lnSpc>
                <a:spcPts val="4799"/>
              </a:lnSpc>
              <a:buFont typeface="Arial"/>
              <a:buChar char="•"/>
              <a:defRPr/>
            </a:pP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관리자는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페이지에서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신청한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부스의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목록들을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조회하고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269874" lvl="1" algn="l">
              <a:lnSpc>
                <a:spcPts val="4799"/>
              </a:lnSpc>
              <a:defRPr/>
            </a:pPr>
            <a:r>
              <a:rPr lang="ko-KR" alt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할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있음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539749" lvl="1" indent="-269875" algn="l">
              <a:lnSpc>
                <a:spcPts val="4799"/>
              </a:lnSpc>
              <a:buFont typeface="Arial"/>
              <a:buChar char="•"/>
              <a:defRPr/>
            </a:pP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승인을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했을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경우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둘러보기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algn="l">
              <a:lnSpc>
                <a:spcPts val="4799"/>
              </a:lnSpc>
              <a:defRPr/>
            </a:pP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 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페이지에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부스가</a:t>
            </a:r>
            <a:r>
              <a:rPr lang="en-US" sz="2499" b="1" spc="-16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99" b="1" spc="-16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나타남</a:t>
            </a:r>
            <a:endParaRPr lang="en-US" sz="2499" b="1" spc="-16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2692768" y="1517727"/>
            <a:ext cx="14220801" cy="76410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703715"/>
            <a:ext cx="10328658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시연영상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823685" y="3050239"/>
            <a:ext cx="5378536" cy="5158955"/>
          </a:xfrm>
          <a:custGeom>
            <a:avLst/>
            <a:gdLst/>
            <a:ahLst/>
            <a:cxnLst/>
            <a:rect l="l" t="t" r="r" b="b"/>
            <a:pathLst>
              <a:path w="5378536" h="5158955">
                <a:moveTo>
                  <a:pt x="0" y="0"/>
                </a:moveTo>
                <a:lnTo>
                  <a:pt x="5378536" y="0"/>
                </a:lnTo>
                <a:lnTo>
                  <a:pt x="5378536" y="5158954"/>
                </a:lnTo>
                <a:lnTo>
                  <a:pt x="0" y="5158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16390" r="-79380" b="-2246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03715"/>
            <a:ext cx="10328658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검토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개선방안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60264" y="3441493"/>
            <a:ext cx="2444685" cy="60663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759"/>
              </a:lnSpc>
              <a:defRPr/>
            </a:pPr>
            <a:r>
              <a:rPr lang="en-US" sz="3399" b="1" spc="-231">
                <a:solidFill>
                  <a:srgbClr val="000000"/>
                </a:solidFill>
                <a:latin typeface="TDTD신굴림"/>
                <a:ea typeface="TDTD신굴림"/>
              </a:rPr>
              <a:t>1학기 목표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8118" y="4614298"/>
            <a:ext cx="4538488" cy="21770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24339" lvl="1" indent="-262170" algn="l">
              <a:lnSpc>
                <a:spcPts val="4250"/>
              </a:lnSpc>
              <a:buFont typeface="Arial"/>
              <a:buChar char="•"/>
              <a:defRPr/>
            </a:pPr>
            <a:r>
              <a:rPr lang="en-US" sz="2428" b="1" spc="-165">
                <a:solidFill>
                  <a:srgbClr val="000000"/>
                </a:solidFill>
                <a:latin typeface="TDTD신굴림"/>
                <a:ea typeface="TDTD신굴림"/>
              </a:rPr>
              <a:t>행사 / 부스 등록</a:t>
            </a:r>
          </a:p>
          <a:p>
            <a:pPr marL="524339" lvl="1" indent="-262170" algn="l">
              <a:lnSpc>
                <a:spcPts val="4250"/>
              </a:lnSpc>
              <a:buFont typeface="Arial"/>
              <a:buChar char="•"/>
              <a:defRPr/>
            </a:pPr>
            <a:r>
              <a:rPr lang="en-US" sz="2428" b="1" spc="-165">
                <a:solidFill>
                  <a:srgbClr val="000000"/>
                </a:solidFill>
                <a:latin typeface="TDTD신굴림"/>
                <a:ea typeface="TDTD신굴림"/>
              </a:rPr>
              <a:t>행사 / 부스 승인 및 반려</a:t>
            </a:r>
          </a:p>
          <a:p>
            <a:pPr marL="524339" lvl="1" indent="-262170" algn="l">
              <a:lnSpc>
                <a:spcPts val="4250"/>
              </a:lnSpc>
              <a:buFont typeface="Arial"/>
              <a:buChar char="•"/>
              <a:defRPr/>
            </a:pPr>
            <a:r>
              <a:rPr lang="en-US" sz="2428" b="1" spc="-165">
                <a:solidFill>
                  <a:srgbClr val="000000"/>
                </a:solidFill>
                <a:latin typeface="TDTD신굴림"/>
                <a:ea typeface="TDTD신굴림"/>
              </a:rPr>
              <a:t>행사 / 부스 목록 조회</a:t>
            </a:r>
          </a:p>
          <a:p>
            <a:pPr marL="524339" lvl="1" indent="-262170" algn="l">
              <a:lnSpc>
                <a:spcPts val="4250"/>
              </a:lnSpc>
              <a:buFont typeface="Arial"/>
              <a:buChar char="•"/>
              <a:defRPr/>
            </a:pPr>
            <a:r>
              <a:rPr lang="en-US" sz="2428" b="1" spc="-165">
                <a:solidFill>
                  <a:srgbClr val="000000"/>
                </a:solidFill>
                <a:latin typeface="TDTD신굴림"/>
                <a:ea typeface="TDTD신굴림"/>
              </a:rPr>
              <a:t>행사 / 부스 상세 보기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10199625" y="3050239"/>
            <a:ext cx="5378536" cy="5158955"/>
          </a:xfrm>
          <a:custGeom>
            <a:avLst/>
            <a:gdLst/>
            <a:ahLst/>
            <a:cxnLst/>
            <a:rect l="l" t="t" r="r" b="b"/>
            <a:pathLst>
              <a:path w="5378536" h="5158955">
                <a:moveTo>
                  <a:pt x="0" y="0"/>
                </a:moveTo>
                <a:lnTo>
                  <a:pt x="5378536" y="0"/>
                </a:lnTo>
                <a:lnTo>
                  <a:pt x="5378536" y="5158954"/>
                </a:lnTo>
                <a:lnTo>
                  <a:pt x="0" y="5158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16390" r="-79380" b="-2246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666551" y="3441493"/>
            <a:ext cx="2444685" cy="60663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759"/>
              </a:lnSpc>
              <a:defRPr/>
            </a:pPr>
            <a:r>
              <a:rPr lang="en-US" sz="3399" b="1" spc="-231">
                <a:solidFill>
                  <a:srgbClr val="000000"/>
                </a:solidFill>
                <a:latin typeface="TDTD신굴림"/>
                <a:ea typeface="TDTD신굴림"/>
              </a:rPr>
              <a:t>2학기 목표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19649" y="4614298"/>
            <a:ext cx="4538488" cy="266280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24339" lvl="1" indent="-262170" algn="l">
              <a:lnSpc>
                <a:spcPts val="4201"/>
              </a:lnSpc>
              <a:buFont typeface="Arial"/>
              <a:buChar char="•"/>
              <a:defRPr/>
            </a:pPr>
            <a:r>
              <a:rPr lang="en-US" sz="2428" b="1" spc="-165">
                <a:solidFill>
                  <a:srgbClr val="000000"/>
                </a:solidFill>
                <a:ea typeface="TDTD신굴림"/>
              </a:rPr>
              <a:t>부스 해시태그 등록 및 검색</a:t>
            </a:r>
          </a:p>
          <a:p>
            <a:pPr marL="524339" lvl="1" indent="-262170" algn="l">
              <a:lnSpc>
                <a:spcPts val="4201"/>
              </a:lnSpc>
              <a:buFont typeface="Arial"/>
              <a:buChar char="•"/>
              <a:defRPr/>
            </a:pPr>
            <a:r>
              <a:rPr lang="en-US" sz="2428" b="1" spc="-165">
                <a:solidFill>
                  <a:srgbClr val="000000"/>
                </a:solidFill>
                <a:latin typeface="TDTD신굴림"/>
                <a:ea typeface="TDTD신굴림"/>
              </a:rPr>
              <a:t>부스 상품, 서비스 예약 추가</a:t>
            </a:r>
          </a:p>
          <a:p>
            <a:pPr marL="524339" lvl="1" indent="-262170" algn="l">
              <a:lnSpc>
                <a:spcPts val="4201"/>
              </a:lnSpc>
              <a:buFont typeface="Arial"/>
              <a:buChar char="•"/>
              <a:defRPr/>
            </a:pPr>
            <a:r>
              <a:rPr lang="en-US" sz="2428" b="1" spc="-165">
                <a:solidFill>
                  <a:srgbClr val="000000"/>
                </a:solidFill>
                <a:ea typeface="TDTD신굴림"/>
              </a:rPr>
              <a:t>알림창 기능</a:t>
            </a:r>
          </a:p>
          <a:p>
            <a:pPr marL="524339" lvl="1" indent="-262170" algn="l">
              <a:lnSpc>
                <a:spcPts val="4201"/>
              </a:lnSpc>
              <a:buFont typeface="Arial"/>
              <a:buChar char="•"/>
              <a:defRPr/>
            </a:pPr>
            <a:r>
              <a:rPr lang="en-US" sz="2428" b="1" spc="-165">
                <a:solidFill>
                  <a:srgbClr val="000000"/>
                </a:solidFill>
                <a:ea typeface="TDTD신굴림"/>
              </a:rPr>
              <a:t>리뷰 및 북마크 기능</a:t>
            </a:r>
          </a:p>
          <a:p>
            <a:pPr marL="524339" lvl="1" indent="-262170" algn="l">
              <a:lnSpc>
                <a:spcPts val="4201"/>
              </a:lnSpc>
              <a:buFont typeface="Arial"/>
              <a:buChar char="•"/>
              <a:defRPr/>
            </a:pPr>
            <a:r>
              <a:rPr lang="en-US" sz="2428" b="1" spc="-165">
                <a:solidFill>
                  <a:srgbClr val="000000"/>
                </a:solidFill>
                <a:latin typeface="TDTD신굴림"/>
                <a:ea typeface="TDTD신굴림"/>
              </a:rPr>
              <a:t>UI 수정 및 변경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53221-CA9F-5943-A336-86DC80C28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6581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54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감사합니다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C1DC7A-DF41-E879-FB1A-9DB9263D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0" y="800100"/>
            <a:ext cx="3197695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71109" y="4574836"/>
            <a:ext cx="804741" cy="304516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latin typeface="TDTD평고딕"/>
              </a:rPr>
              <a:t>05</a:t>
            </a:r>
          </a:p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latin typeface="TDTD평고딕"/>
              </a:rPr>
              <a:t>06</a:t>
            </a:r>
          </a:p>
          <a:p>
            <a:pPr algn="l">
              <a:lnSpc>
                <a:spcPts val="6000"/>
              </a:lnSpc>
              <a:defRPr/>
            </a:pPr>
            <a:r>
              <a:rPr lang="en-US" altLang="ko-KR" sz="3000" b="1" spc="156">
                <a:solidFill>
                  <a:srgbClr val="3160D8"/>
                </a:solidFill>
                <a:latin typeface="TDTD평고딕"/>
              </a:rPr>
              <a:t>0</a:t>
            </a:r>
            <a:r>
              <a:rPr lang="en-US" sz="3000" b="1" spc="156">
                <a:solidFill>
                  <a:srgbClr val="3160D8"/>
                </a:solidFill>
                <a:latin typeface="TDTD평고딕"/>
              </a:rPr>
              <a:t>7</a:t>
            </a:r>
          </a:p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latin typeface="TDTD평고딕"/>
              </a:rPr>
              <a:t>08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37355" y="4574836"/>
            <a:ext cx="944160" cy="304516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latin typeface="TDTD평고딕"/>
              </a:rPr>
              <a:t>01</a:t>
            </a:r>
          </a:p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latin typeface="TDTD평고딕"/>
              </a:rPr>
              <a:t>02</a:t>
            </a:r>
          </a:p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latin typeface="TDTD평고딕"/>
              </a:rPr>
              <a:t>03</a:t>
            </a:r>
          </a:p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latin typeface="TDTD평고딕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4715" y="4578137"/>
            <a:ext cx="4367769" cy="304186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ea typeface="TDTD신굴림"/>
              </a:rPr>
              <a:t>프로젝트 소개 및 필요성</a:t>
            </a:r>
          </a:p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ea typeface="TDTD신굴림"/>
              </a:rPr>
              <a:t>주요 기능</a:t>
            </a:r>
          </a:p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ea typeface="TDTD신굴림"/>
              </a:rPr>
              <a:t>개발 환경 및 관련 기술</a:t>
            </a:r>
          </a:p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ea typeface="TDTD신굴림"/>
              </a:rPr>
              <a:t>프로세스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66376" y="4574836"/>
            <a:ext cx="4452860" cy="304516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ea typeface="TDTD신굴림"/>
              </a:rPr>
              <a:t>기능 설명</a:t>
            </a:r>
          </a:p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ea typeface="TDTD신굴림"/>
              </a:rPr>
              <a:t>시연 영상</a:t>
            </a:r>
          </a:p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ea typeface="TDTD신굴림"/>
              </a:rPr>
              <a:t>검토 및 개선 방안</a:t>
            </a:r>
          </a:p>
          <a:p>
            <a:pPr algn="l">
              <a:lnSpc>
                <a:spcPts val="6000"/>
              </a:lnSpc>
              <a:defRPr/>
            </a:pPr>
            <a:r>
              <a:rPr lang="en-US" sz="3000" b="1" spc="156">
                <a:solidFill>
                  <a:srgbClr val="3160D8"/>
                </a:solidFill>
                <a:ea typeface="TDTD신굴림"/>
              </a:rPr>
              <a:t>질의 응답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754434" y="1028700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3365697" cy="3775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00"/>
                </a:lnSpc>
                <a:defRPr/>
              </a:pPr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387411" y="1354777"/>
            <a:ext cx="3513176" cy="49307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  <a:defRPr/>
            </a:pPr>
            <a:r>
              <a:rPr lang="en-US" sz="3500" b="1" spc="182">
                <a:solidFill>
                  <a:srgbClr val="FFFFFF"/>
                </a:solidFill>
                <a:latin typeface="TDTD신굴림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3505" y="3319461"/>
            <a:ext cx="6497707" cy="3916080"/>
            <a:chOff x="0" y="0"/>
            <a:chExt cx="1056875" cy="6369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6876" cy="636965"/>
            </a:xfrm>
            <a:custGeom>
              <a:avLst/>
              <a:gdLst/>
              <a:ahLst/>
              <a:cxnLst/>
              <a:rect l="l" t="t" r="r" b="b"/>
              <a:pathLst>
                <a:path w="1056876" h="636965">
                  <a:moveTo>
                    <a:pt x="0" y="0"/>
                  </a:moveTo>
                  <a:lnTo>
                    <a:pt x="1056876" y="0"/>
                  </a:lnTo>
                  <a:lnTo>
                    <a:pt x="1056876" y="636965"/>
                  </a:lnTo>
                  <a:lnTo>
                    <a:pt x="0" y="636965"/>
                  </a:lnTo>
                  <a:close/>
                </a:path>
              </a:pathLst>
            </a:custGeom>
            <a:blipFill rotWithShape="1">
              <a:blip r:embed="rId2"/>
              <a:stretch>
                <a:fillRect t="-180" b="-180"/>
              </a:stretch>
            </a:blip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703715"/>
            <a:ext cx="4865472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소개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23207" y="3217111"/>
            <a:ext cx="3233396" cy="5642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399"/>
              </a:lnSpc>
              <a:spcBef>
                <a:spcPct val="0"/>
              </a:spcBef>
              <a:defRPr/>
            </a:pPr>
            <a:r>
              <a:rPr lang="en-US" sz="3999" b="1" spc="3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오픈북</a:t>
            </a:r>
            <a:endParaRPr lang="en-US" sz="3999" b="1" spc="3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80839" y="3264101"/>
            <a:ext cx="7934222" cy="52768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320"/>
              </a:lnSpc>
              <a:defRPr/>
            </a:pPr>
            <a:r>
              <a:rPr lang="en-US" sz="3000" spc="-204" dirty="0">
                <a:solidFill>
                  <a:srgbClr val="000000"/>
                </a:solidFill>
                <a:latin typeface="TDTD신굴림"/>
              </a:rPr>
              <a:t>Open Book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23208" y="4265268"/>
            <a:ext cx="7934222" cy="52768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320"/>
              </a:lnSpc>
              <a:defRPr/>
            </a:pPr>
            <a:r>
              <a:rPr lang="en-US" sz="3000" spc="-204">
                <a:solidFill>
                  <a:srgbClr val="000000"/>
                </a:solidFill>
                <a:latin typeface="TDTD신굴림"/>
                <a:ea typeface="TDTD신굴림"/>
              </a:rPr>
              <a:t>Open(열려있는) + Book (예약하다)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23208" y="5269203"/>
            <a:ext cx="7934221" cy="5410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4320"/>
              </a:lnSpc>
              <a:defRPr/>
            </a:pPr>
            <a:r>
              <a:rPr lang="en-US" sz="3000" spc="-204">
                <a:solidFill>
                  <a:srgbClr val="000000"/>
                </a:solidFill>
                <a:latin typeface="TDTD신굴림"/>
                <a:ea typeface="TDTD신굴림"/>
              </a:rPr>
              <a:t>= </a:t>
            </a:r>
            <a:r>
              <a:rPr lang="en-US" altLang="ko-KR" sz="3000" spc="-204">
                <a:solidFill>
                  <a:srgbClr val="000000"/>
                </a:solidFill>
                <a:latin typeface="TDTD신굴림"/>
                <a:ea typeface="TDTD신굴림"/>
              </a:rPr>
              <a:t>‘</a:t>
            </a:r>
            <a:r>
              <a:rPr lang="en-US" sz="3000" spc="-204">
                <a:solidFill>
                  <a:srgbClr val="000000"/>
                </a:solidFill>
                <a:latin typeface="TDTD신굴림"/>
                <a:ea typeface="TDTD신굴림"/>
              </a:rPr>
              <a:t>누구나 이용가능한 예약 시스템</a:t>
            </a:r>
            <a:r>
              <a:rPr lang="en-US" altLang="ko-KR" sz="3000" spc="-204">
                <a:solidFill>
                  <a:srgbClr val="000000"/>
                </a:solidFill>
                <a:latin typeface="TDTD신굴림"/>
                <a:ea typeface="TDTD신굴림"/>
              </a:rPr>
              <a:t>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23207" y="6263613"/>
            <a:ext cx="9568241" cy="5337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607"/>
              </a:lnSpc>
              <a:defRPr/>
            </a:pPr>
            <a:r>
              <a:rPr lang="en-US" sz="2800" b="1" spc="-217" dirty="0" err="1">
                <a:solidFill>
                  <a:srgbClr val="3160D8"/>
                </a:solidFill>
                <a:ea typeface="TDTD신굴림"/>
              </a:rPr>
              <a:t>행사와</a:t>
            </a:r>
            <a:r>
              <a:rPr lang="en-US" sz="2800" b="1" spc="-217" dirty="0">
                <a:solidFill>
                  <a:srgbClr val="3160D8"/>
                </a:solidFill>
                <a:ea typeface="TDTD신굴림"/>
              </a:rPr>
              <a:t> </a:t>
            </a:r>
            <a:r>
              <a:rPr lang="en-US" sz="2800" b="1" spc="-217" dirty="0" err="1">
                <a:solidFill>
                  <a:srgbClr val="3160D8"/>
                </a:solidFill>
                <a:ea typeface="TDTD신굴림"/>
              </a:rPr>
              <a:t>부스를</a:t>
            </a:r>
            <a:r>
              <a:rPr lang="en-US" sz="2800" b="1" spc="-217" dirty="0">
                <a:solidFill>
                  <a:srgbClr val="3160D8"/>
                </a:solidFill>
                <a:ea typeface="TDTD신굴림"/>
              </a:rPr>
              <a:t> </a:t>
            </a:r>
            <a:r>
              <a:rPr lang="en-US" sz="2800" b="1" spc="-217" dirty="0" err="1">
                <a:solidFill>
                  <a:srgbClr val="3160D8"/>
                </a:solidFill>
                <a:ea typeface="TDTD신굴림"/>
              </a:rPr>
              <a:t>쉽게</a:t>
            </a:r>
            <a:r>
              <a:rPr lang="en-US" sz="2800" b="1" spc="-217" dirty="0">
                <a:solidFill>
                  <a:srgbClr val="3160D8"/>
                </a:solidFill>
                <a:ea typeface="TDTD신굴림"/>
              </a:rPr>
              <a:t> </a:t>
            </a:r>
            <a:r>
              <a:rPr lang="en-US" sz="2800" b="1" spc="-217" dirty="0" err="1">
                <a:solidFill>
                  <a:srgbClr val="3160D8"/>
                </a:solidFill>
                <a:ea typeface="TDTD신굴림"/>
              </a:rPr>
              <a:t>관리하고</a:t>
            </a:r>
            <a:r>
              <a:rPr lang="en-US" sz="2800" b="1" spc="-217" dirty="0">
                <a:solidFill>
                  <a:srgbClr val="3160D8"/>
                </a:solidFill>
                <a:ea typeface="TDTD신굴림"/>
              </a:rPr>
              <a:t> </a:t>
            </a:r>
            <a:r>
              <a:rPr lang="en-US" sz="2800" b="1" spc="-217" dirty="0" err="1">
                <a:solidFill>
                  <a:srgbClr val="3160D8"/>
                </a:solidFill>
                <a:ea typeface="TDTD신굴림"/>
              </a:rPr>
              <a:t>참여</a:t>
            </a:r>
            <a:r>
              <a:rPr lang="en-US" sz="2800" b="1" spc="-217" dirty="0">
                <a:solidFill>
                  <a:srgbClr val="3160D8"/>
                </a:solidFill>
                <a:ea typeface="TDTD신굴림"/>
              </a:rPr>
              <a:t> </a:t>
            </a:r>
            <a:r>
              <a:rPr lang="en-US" sz="2800" b="1" spc="-217" dirty="0" err="1">
                <a:solidFill>
                  <a:srgbClr val="3160D8"/>
                </a:solidFill>
                <a:ea typeface="TDTD신굴림"/>
              </a:rPr>
              <a:t>할</a:t>
            </a:r>
            <a:r>
              <a:rPr lang="en-US" sz="2800" b="1" spc="-217" dirty="0">
                <a:solidFill>
                  <a:srgbClr val="3160D8"/>
                </a:solidFill>
                <a:ea typeface="TDTD신굴림"/>
              </a:rPr>
              <a:t> </a:t>
            </a:r>
            <a:r>
              <a:rPr lang="en-US" sz="2800" b="1" spc="-217" dirty="0" err="1">
                <a:solidFill>
                  <a:srgbClr val="3160D8"/>
                </a:solidFill>
                <a:ea typeface="TDTD신굴림"/>
              </a:rPr>
              <a:t>수</a:t>
            </a:r>
            <a:r>
              <a:rPr lang="en-US" sz="2800" b="1" spc="-217" dirty="0">
                <a:solidFill>
                  <a:srgbClr val="3160D8"/>
                </a:solidFill>
                <a:ea typeface="TDTD신굴림"/>
              </a:rPr>
              <a:t> </a:t>
            </a:r>
            <a:r>
              <a:rPr lang="en-US" sz="2800" b="1" spc="-217" dirty="0" err="1">
                <a:solidFill>
                  <a:srgbClr val="3160D8"/>
                </a:solidFill>
                <a:ea typeface="TDTD신굴림"/>
              </a:rPr>
              <a:t>있도록</a:t>
            </a:r>
            <a:r>
              <a:rPr lang="en-US" sz="2800" b="1" spc="-217" dirty="0">
                <a:solidFill>
                  <a:srgbClr val="3160D8"/>
                </a:solidFill>
                <a:ea typeface="TDTD신굴림"/>
              </a:rPr>
              <a:t> </a:t>
            </a:r>
            <a:r>
              <a:rPr lang="en-US" sz="2800" b="1" spc="-217" dirty="0" err="1">
                <a:solidFill>
                  <a:srgbClr val="3160D8"/>
                </a:solidFill>
                <a:ea typeface="TDTD신굴림"/>
              </a:rPr>
              <a:t>하는</a:t>
            </a:r>
            <a:r>
              <a:rPr lang="en-US" sz="2800" b="1" spc="-217" dirty="0">
                <a:solidFill>
                  <a:srgbClr val="3160D8"/>
                </a:solidFill>
                <a:ea typeface="TDTD신굴림"/>
              </a:rPr>
              <a:t> </a:t>
            </a:r>
            <a:r>
              <a:rPr lang="en-US" sz="2800" b="1" spc="-217" dirty="0" err="1">
                <a:solidFill>
                  <a:srgbClr val="3160D8"/>
                </a:solidFill>
                <a:ea typeface="TDTD신굴림"/>
              </a:rPr>
              <a:t>웹사이트</a:t>
            </a:r>
            <a:endParaRPr lang="en-US" sz="2800" b="1" spc="-217" dirty="0">
              <a:solidFill>
                <a:srgbClr val="3160D8"/>
              </a:solidFill>
              <a:ea typeface="TDTD신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45069" y="2546374"/>
            <a:ext cx="17523751" cy="6836252"/>
            <a:chOff x="0" y="0"/>
            <a:chExt cx="4251965" cy="16987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51965" cy="1698762"/>
            </a:xfrm>
            <a:custGeom>
              <a:avLst/>
              <a:gdLst/>
              <a:ahLst/>
              <a:cxnLst/>
              <a:rect l="l" t="t" r="r" b="b"/>
              <a:pathLst>
                <a:path w="4251965" h="1698762">
                  <a:moveTo>
                    <a:pt x="13574" y="0"/>
                  </a:moveTo>
                  <a:lnTo>
                    <a:pt x="4238392" y="0"/>
                  </a:lnTo>
                  <a:cubicBezTo>
                    <a:pt x="4241991" y="0"/>
                    <a:pt x="4245444" y="1430"/>
                    <a:pt x="4247990" y="3976"/>
                  </a:cubicBezTo>
                  <a:cubicBezTo>
                    <a:pt x="4250535" y="6521"/>
                    <a:pt x="4251965" y="9974"/>
                    <a:pt x="4251965" y="13574"/>
                  </a:cubicBezTo>
                  <a:lnTo>
                    <a:pt x="4251965" y="1685188"/>
                  </a:lnTo>
                  <a:cubicBezTo>
                    <a:pt x="4251965" y="1688788"/>
                    <a:pt x="4250535" y="1692241"/>
                    <a:pt x="4247990" y="1694786"/>
                  </a:cubicBezTo>
                  <a:cubicBezTo>
                    <a:pt x="4245444" y="1697332"/>
                    <a:pt x="4241991" y="1698762"/>
                    <a:pt x="4238392" y="1698762"/>
                  </a:cubicBezTo>
                  <a:lnTo>
                    <a:pt x="13574" y="1698762"/>
                  </a:lnTo>
                  <a:cubicBezTo>
                    <a:pt x="6077" y="1698762"/>
                    <a:pt x="0" y="1692685"/>
                    <a:pt x="0" y="1685188"/>
                  </a:cubicBezTo>
                  <a:lnTo>
                    <a:pt x="0" y="13574"/>
                  </a:lnTo>
                  <a:cubicBezTo>
                    <a:pt x="0" y="6077"/>
                    <a:pt x="6077" y="0"/>
                    <a:pt x="13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B56D4"/>
              </a:solidFill>
              <a:prstDash val="solid"/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51965" cy="177496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00"/>
                </a:lnSpc>
                <a:defRPr/>
              </a:pPr>
              <a:endParaRPr lang="ko-KR" altLang="en-US"/>
            </a:p>
            <a:p>
              <a:pPr algn="ctr">
                <a:lnSpc>
                  <a:spcPts val="3000"/>
                </a:lnSpc>
                <a:defRPr/>
              </a:pPr>
              <a:endParaRPr lang="ko-KR" altLang="en-US"/>
            </a:p>
            <a:p>
              <a:pPr algn="ctr">
                <a:lnSpc>
                  <a:spcPts val="3000"/>
                </a:lnSpc>
                <a:defRPr/>
              </a:pPr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82515" y="1726699"/>
            <a:ext cx="819675" cy="819675"/>
          </a:xfrm>
          <a:custGeom>
            <a:avLst/>
            <a:gdLst/>
            <a:ahLst/>
            <a:cxnLst/>
            <a:rect l="l" t="t" r="r" b="b"/>
            <a:pathLst>
              <a:path w="819675" h="819675">
                <a:moveTo>
                  <a:pt x="0" y="0"/>
                </a:moveTo>
                <a:lnTo>
                  <a:pt x="819676" y="0"/>
                </a:lnTo>
                <a:lnTo>
                  <a:pt x="819676" y="819675"/>
                </a:lnTo>
                <a:lnTo>
                  <a:pt x="0" y="819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43000" y="3375140"/>
            <a:ext cx="6014108" cy="3748794"/>
          </a:xfrm>
          <a:custGeom>
            <a:avLst/>
            <a:gdLst/>
            <a:ahLst/>
            <a:cxnLst/>
            <a:rect l="l" t="t" r="r" b="b"/>
            <a:pathLst>
              <a:path w="6014108" h="3748794">
                <a:moveTo>
                  <a:pt x="0" y="0"/>
                </a:moveTo>
                <a:lnTo>
                  <a:pt x="6014108" y="0"/>
                </a:lnTo>
                <a:lnTo>
                  <a:pt x="6014108" y="3748794"/>
                </a:lnTo>
                <a:lnTo>
                  <a:pt x="0" y="3748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200400" y="5696633"/>
            <a:ext cx="5848317" cy="2795008"/>
          </a:xfrm>
          <a:custGeom>
            <a:avLst/>
            <a:gdLst/>
            <a:ahLst/>
            <a:cxnLst/>
            <a:rect l="l" t="t" r="r" b="b"/>
            <a:pathLst>
              <a:path w="5848317" h="2795008">
                <a:moveTo>
                  <a:pt x="0" y="0"/>
                </a:moveTo>
                <a:lnTo>
                  <a:pt x="5848317" y="0"/>
                </a:lnTo>
                <a:lnTo>
                  <a:pt x="5848317" y="2795008"/>
                </a:lnTo>
                <a:lnTo>
                  <a:pt x="0" y="2795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5400000">
            <a:off x="11697590" y="1621101"/>
            <a:ext cx="3884420" cy="8686799"/>
          </a:xfrm>
          <a:custGeom>
            <a:avLst/>
            <a:gdLst/>
            <a:ahLst/>
            <a:cxnLst/>
            <a:rect l="l" t="t" r="r" b="b"/>
            <a:pathLst>
              <a:path w="3884420" h="8347389">
                <a:moveTo>
                  <a:pt x="0" y="0"/>
                </a:moveTo>
                <a:lnTo>
                  <a:pt x="3884420" y="0"/>
                </a:lnTo>
                <a:lnTo>
                  <a:pt x="3884420" y="8347388"/>
                </a:lnTo>
                <a:lnTo>
                  <a:pt x="0" y="8347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l="-170590" r="-71470" b="-605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525000" y="4415913"/>
            <a:ext cx="368708" cy="567076"/>
            <a:chOff x="0" y="-57150"/>
            <a:chExt cx="97108" cy="1493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108" cy="92204"/>
            </a:xfrm>
            <a:custGeom>
              <a:avLst/>
              <a:gdLst/>
              <a:ahLst/>
              <a:cxnLst/>
              <a:rect l="l" t="t" r="r" b="b"/>
              <a:pathLst>
                <a:path w="97108" h="92204">
                  <a:moveTo>
                    <a:pt x="0" y="0"/>
                  </a:moveTo>
                  <a:lnTo>
                    <a:pt x="97108" y="0"/>
                  </a:lnTo>
                  <a:lnTo>
                    <a:pt x="97108" y="92204"/>
                  </a:lnTo>
                  <a:lnTo>
                    <a:pt x="0" y="922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7108" cy="1493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703715"/>
            <a:ext cx="9586399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개발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동기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필요성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1329" y="2003585"/>
            <a:ext cx="4705378" cy="46339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743"/>
              </a:lnSpc>
              <a:spcBef>
                <a:spcPct val="0"/>
              </a:spcBef>
              <a:defRPr/>
            </a:pPr>
            <a:r>
              <a:rPr lang="en-US" sz="3403" b="1" spc="27">
                <a:solidFill>
                  <a:srgbClr val="3160D8"/>
                </a:solidFill>
                <a:ea typeface="TDTD평고딕"/>
              </a:rPr>
              <a:t>행사 및 부스 운영자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34600" y="4528839"/>
            <a:ext cx="7934221" cy="46226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743"/>
              </a:lnSpc>
              <a:defRPr/>
            </a:pPr>
            <a:r>
              <a:rPr lang="en-US" sz="2600" b="1" spc="-176">
                <a:solidFill>
                  <a:srgbClr val="000000"/>
                </a:solidFill>
                <a:ea typeface="TDTD신굴림"/>
              </a:rPr>
              <a:t>일반인이라도 쉽게 행사 및 부스 운영을 하고 싶다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34600" y="5292350"/>
            <a:ext cx="7934222" cy="4607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743"/>
              </a:lnSpc>
              <a:defRPr/>
            </a:pPr>
            <a:r>
              <a:rPr lang="en-US" sz="2600" b="1" spc="-176">
                <a:solidFill>
                  <a:srgbClr val="000000"/>
                </a:solidFill>
                <a:ea typeface="TDTD신굴림"/>
              </a:rPr>
              <a:t>행사 및 부스의 이벤트나 정보를 실시간으로 알리고 싶다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525000" y="5142034"/>
            <a:ext cx="368708" cy="567076"/>
            <a:chOff x="0" y="-57150"/>
            <a:chExt cx="97108" cy="1493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108" cy="92204"/>
            </a:xfrm>
            <a:custGeom>
              <a:avLst/>
              <a:gdLst/>
              <a:ahLst/>
              <a:cxnLst/>
              <a:rect l="l" t="t" r="r" b="b"/>
              <a:pathLst>
                <a:path w="97108" h="92204">
                  <a:moveTo>
                    <a:pt x="0" y="0"/>
                  </a:moveTo>
                  <a:lnTo>
                    <a:pt x="97108" y="0"/>
                  </a:lnTo>
                  <a:lnTo>
                    <a:pt x="97108" y="92204"/>
                  </a:lnTo>
                  <a:lnTo>
                    <a:pt x="0" y="922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97108" cy="1493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134600" y="6055367"/>
            <a:ext cx="7934222" cy="45973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743"/>
              </a:lnSpc>
              <a:defRPr/>
            </a:pPr>
            <a:r>
              <a:rPr lang="en-US" sz="2600" b="1" spc="-176">
                <a:solidFill>
                  <a:srgbClr val="000000"/>
                </a:solidFill>
                <a:ea typeface="TDTD신굴림"/>
              </a:rPr>
              <a:t>부스에서 판매할 상품 정보를 쉽게 관리하고 싶다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525000" y="5905051"/>
            <a:ext cx="368708" cy="567076"/>
            <a:chOff x="0" y="-57150"/>
            <a:chExt cx="97108" cy="1493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7108" cy="92204"/>
            </a:xfrm>
            <a:custGeom>
              <a:avLst/>
              <a:gdLst/>
              <a:ahLst/>
              <a:cxnLst/>
              <a:rect l="l" t="t" r="r" b="b"/>
              <a:pathLst>
                <a:path w="97108" h="92204">
                  <a:moveTo>
                    <a:pt x="0" y="0"/>
                  </a:moveTo>
                  <a:lnTo>
                    <a:pt x="97108" y="0"/>
                  </a:lnTo>
                  <a:lnTo>
                    <a:pt x="97108" y="92204"/>
                  </a:lnTo>
                  <a:lnTo>
                    <a:pt x="0" y="922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97108" cy="1493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134600" y="6879335"/>
            <a:ext cx="7934222" cy="46443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743"/>
              </a:lnSpc>
              <a:defRPr/>
            </a:pPr>
            <a:r>
              <a:rPr lang="en-US" sz="2600" b="1" spc="-176">
                <a:solidFill>
                  <a:srgbClr val="000000"/>
                </a:solidFill>
                <a:ea typeface="TDTD신굴림"/>
              </a:rPr>
              <a:t>리뷰 등 사용자의 후기나 피드백을 모아보고 싶다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525000" y="6702103"/>
            <a:ext cx="368708" cy="567076"/>
            <a:chOff x="0" y="-57150"/>
            <a:chExt cx="97108" cy="14935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7108" cy="92204"/>
            </a:xfrm>
            <a:custGeom>
              <a:avLst/>
              <a:gdLst/>
              <a:ahLst/>
              <a:cxnLst/>
              <a:rect l="l" t="t" r="r" b="b"/>
              <a:pathLst>
                <a:path w="97108" h="92204">
                  <a:moveTo>
                    <a:pt x="0" y="0"/>
                  </a:moveTo>
                  <a:lnTo>
                    <a:pt x="97108" y="0"/>
                  </a:lnTo>
                  <a:lnTo>
                    <a:pt x="97108" y="92204"/>
                  </a:lnTo>
                  <a:lnTo>
                    <a:pt x="0" y="922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97108" cy="1493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85004" y="2560506"/>
            <a:ext cx="17650596" cy="6814860"/>
            <a:chOff x="0" y="0"/>
            <a:chExt cx="4534036" cy="17948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34036" cy="1794860"/>
            </a:xfrm>
            <a:custGeom>
              <a:avLst/>
              <a:gdLst/>
              <a:ahLst/>
              <a:cxnLst/>
              <a:rect l="l" t="t" r="r" b="b"/>
              <a:pathLst>
                <a:path w="4534036" h="1794860">
                  <a:moveTo>
                    <a:pt x="13491" y="0"/>
                  </a:moveTo>
                  <a:lnTo>
                    <a:pt x="4520545" y="0"/>
                  </a:lnTo>
                  <a:cubicBezTo>
                    <a:pt x="4524123" y="0"/>
                    <a:pt x="4527555" y="1421"/>
                    <a:pt x="4530085" y="3952"/>
                  </a:cubicBezTo>
                  <a:cubicBezTo>
                    <a:pt x="4532615" y="6482"/>
                    <a:pt x="4534036" y="9913"/>
                    <a:pt x="4534036" y="13491"/>
                  </a:cubicBezTo>
                  <a:lnTo>
                    <a:pt x="4534036" y="1781369"/>
                  </a:lnTo>
                  <a:cubicBezTo>
                    <a:pt x="4534036" y="1788820"/>
                    <a:pt x="4527996" y="1794860"/>
                    <a:pt x="4520545" y="1794860"/>
                  </a:cubicBezTo>
                  <a:lnTo>
                    <a:pt x="13491" y="1794860"/>
                  </a:lnTo>
                  <a:cubicBezTo>
                    <a:pt x="9913" y="1794860"/>
                    <a:pt x="6482" y="1793439"/>
                    <a:pt x="3952" y="1790909"/>
                  </a:cubicBezTo>
                  <a:cubicBezTo>
                    <a:pt x="1421" y="1788379"/>
                    <a:pt x="0" y="1784947"/>
                    <a:pt x="0" y="1781369"/>
                  </a:cubicBezTo>
                  <a:lnTo>
                    <a:pt x="0" y="13491"/>
                  </a:lnTo>
                  <a:cubicBezTo>
                    <a:pt x="0" y="6040"/>
                    <a:pt x="6040" y="0"/>
                    <a:pt x="13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B56D4"/>
              </a:solidFill>
              <a:prstDash val="solid"/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534036" cy="187106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00"/>
                </a:lnSpc>
                <a:defRPr/>
              </a:pPr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58452" y="1733959"/>
            <a:ext cx="826547" cy="826547"/>
          </a:xfrm>
          <a:custGeom>
            <a:avLst/>
            <a:gdLst/>
            <a:ahLst/>
            <a:cxnLst/>
            <a:rect l="l" t="t" r="r" b="b"/>
            <a:pathLst>
              <a:path w="826547" h="826547">
                <a:moveTo>
                  <a:pt x="0" y="0"/>
                </a:moveTo>
                <a:lnTo>
                  <a:pt x="826547" y="0"/>
                </a:lnTo>
                <a:lnTo>
                  <a:pt x="826547" y="826547"/>
                </a:lnTo>
                <a:lnTo>
                  <a:pt x="0" y="8265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703715"/>
            <a:ext cx="9586399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개발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동기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필요성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4885" y="2022531"/>
            <a:ext cx="4578604" cy="4889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774"/>
              </a:lnSpc>
              <a:spcBef>
                <a:spcPct val="0"/>
              </a:spcBef>
              <a:defRPr/>
            </a:pPr>
            <a:r>
              <a:rPr lang="en-US" sz="3431" b="1" spc="27">
                <a:solidFill>
                  <a:srgbClr val="3160D8"/>
                </a:solidFill>
                <a:ea typeface="TDTD평고딕"/>
              </a:rPr>
              <a:t>행사 및 부스 참여자</a:t>
            </a:r>
          </a:p>
        </p:txBody>
      </p:sp>
      <p:sp>
        <p:nvSpPr>
          <p:cNvPr id="9" name="Freeform 9"/>
          <p:cNvSpPr/>
          <p:nvPr/>
        </p:nvSpPr>
        <p:spPr>
          <a:xfrm>
            <a:off x="990600" y="3132006"/>
            <a:ext cx="4424101" cy="4147093"/>
          </a:xfrm>
          <a:custGeom>
            <a:avLst/>
            <a:gdLst/>
            <a:ahLst/>
            <a:cxnLst/>
            <a:rect l="l" t="t" r="r" b="b"/>
            <a:pathLst>
              <a:path w="4424101" h="4147093">
                <a:moveTo>
                  <a:pt x="0" y="0"/>
                </a:moveTo>
                <a:lnTo>
                  <a:pt x="4424101" y="0"/>
                </a:lnTo>
                <a:lnTo>
                  <a:pt x="4424101" y="4147093"/>
                </a:lnTo>
                <a:lnTo>
                  <a:pt x="0" y="4147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11671213" y="1422313"/>
            <a:ext cx="3860974" cy="9067799"/>
          </a:xfrm>
          <a:custGeom>
            <a:avLst/>
            <a:gdLst/>
            <a:ahLst/>
            <a:cxnLst/>
            <a:rect l="l" t="t" r="r" b="b"/>
            <a:pathLst>
              <a:path w="3884420" h="8457179">
                <a:moveTo>
                  <a:pt x="0" y="0"/>
                </a:moveTo>
                <a:lnTo>
                  <a:pt x="3884420" y="0"/>
                </a:lnTo>
                <a:lnTo>
                  <a:pt x="3884420" y="8457180"/>
                </a:lnTo>
                <a:lnTo>
                  <a:pt x="0" y="8457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173490" r="-73060" b="-605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2590800" y="5906715"/>
            <a:ext cx="6157609" cy="2381717"/>
          </a:xfrm>
          <a:custGeom>
            <a:avLst/>
            <a:gdLst/>
            <a:ahLst/>
            <a:cxnLst/>
            <a:rect l="l" t="t" r="r" b="b"/>
            <a:pathLst>
              <a:path w="6157609" h="2381717">
                <a:moveTo>
                  <a:pt x="0" y="0"/>
                </a:moveTo>
                <a:lnTo>
                  <a:pt x="6157609" y="0"/>
                </a:lnTo>
                <a:lnTo>
                  <a:pt x="6157609" y="2381716"/>
                </a:lnTo>
                <a:lnTo>
                  <a:pt x="0" y="2381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9296400" y="4419349"/>
            <a:ext cx="368708" cy="567076"/>
            <a:chOff x="0" y="-57150"/>
            <a:chExt cx="97108" cy="1493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108" cy="92204"/>
            </a:xfrm>
            <a:custGeom>
              <a:avLst/>
              <a:gdLst/>
              <a:ahLst/>
              <a:cxnLst/>
              <a:rect l="l" t="t" r="r" b="b"/>
              <a:pathLst>
                <a:path w="97108" h="92204">
                  <a:moveTo>
                    <a:pt x="0" y="0"/>
                  </a:moveTo>
                  <a:lnTo>
                    <a:pt x="97108" y="0"/>
                  </a:lnTo>
                  <a:lnTo>
                    <a:pt x="97108" y="92204"/>
                  </a:lnTo>
                  <a:lnTo>
                    <a:pt x="0" y="922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7108" cy="1493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829800" y="4532275"/>
            <a:ext cx="7934222" cy="4588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743"/>
              </a:lnSpc>
              <a:defRPr/>
            </a:pPr>
            <a:r>
              <a:rPr lang="en-US" sz="2600" b="1" spc="-176">
                <a:solidFill>
                  <a:srgbClr val="000000"/>
                </a:solidFill>
                <a:ea typeface="TDTD신굴림"/>
              </a:rPr>
              <a:t>행사와 해당 행사 부스들의 상세 정보를 함께 보고 싶다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5295786"/>
            <a:ext cx="7934222" cy="45731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743"/>
              </a:lnSpc>
              <a:defRPr/>
            </a:pPr>
            <a:r>
              <a:rPr lang="en-US" sz="2600" b="1" spc="-176">
                <a:solidFill>
                  <a:srgbClr val="000000"/>
                </a:solidFill>
                <a:ea typeface="TDTD신굴림"/>
              </a:rPr>
              <a:t>부스에 원하는 상품이나 경품이 남아있는지 알고 싶다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96400" y="5145470"/>
            <a:ext cx="368708" cy="567076"/>
            <a:chOff x="0" y="-57150"/>
            <a:chExt cx="97108" cy="1493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108" cy="92204"/>
            </a:xfrm>
            <a:custGeom>
              <a:avLst/>
              <a:gdLst/>
              <a:ahLst/>
              <a:cxnLst/>
              <a:rect l="l" t="t" r="r" b="b"/>
              <a:pathLst>
                <a:path w="97108" h="92204">
                  <a:moveTo>
                    <a:pt x="0" y="0"/>
                  </a:moveTo>
                  <a:lnTo>
                    <a:pt x="97108" y="0"/>
                  </a:lnTo>
                  <a:lnTo>
                    <a:pt x="97108" y="92204"/>
                  </a:lnTo>
                  <a:lnTo>
                    <a:pt x="0" y="922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97108" cy="1493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829800" y="6058803"/>
            <a:ext cx="7934222" cy="46582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743"/>
              </a:lnSpc>
              <a:defRPr/>
            </a:pPr>
            <a:r>
              <a:rPr lang="en-US" sz="2600" b="1" spc="-176">
                <a:solidFill>
                  <a:srgbClr val="000000"/>
                </a:solidFill>
                <a:ea typeface="TDTD신굴림"/>
              </a:rPr>
              <a:t>관심 있는 행사와 부스 정보를 쉽게 모아보고 싶다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296400" y="5908487"/>
            <a:ext cx="368708" cy="567076"/>
            <a:chOff x="0" y="-57150"/>
            <a:chExt cx="97108" cy="1493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7108" cy="92204"/>
            </a:xfrm>
            <a:custGeom>
              <a:avLst/>
              <a:gdLst/>
              <a:ahLst/>
              <a:cxnLst/>
              <a:rect l="l" t="t" r="r" b="b"/>
              <a:pathLst>
                <a:path w="97108" h="92204">
                  <a:moveTo>
                    <a:pt x="0" y="0"/>
                  </a:moveTo>
                  <a:lnTo>
                    <a:pt x="97108" y="0"/>
                  </a:lnTo>
                  <a:lnTo>
                    <a:pt x="97108" y="92204"/>
                  </a:lnTo>
                  <a:lnTo>
                    <a:pt x="0" y="922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97108" cy="1493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829800" y="6882771"/>
            <a:ext cx="7934222" cy="46100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743"/>
              </a:lnSpc>
              <a:defRPr/>
            </a:pPr>
            <a:r>
              <a:rPr lang="en-US" sz="2600" b="1" spc="-176">
                <a:solidFill>
                  <a:srgbClr val="000000"/>
                </a:solidFill>
                <a:ea typeface="TDTD신굴림"/>
              </a:rPr>
              <a:t>리뷰 등을 통해 실제 행사나 부스 분위기가 어떤지 알고 싶다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296400" y="6705539"/>
            <a:ext cx="368708" cy="567076"/>
            <a:chOff x="0" y="-57150"/>
            <a:chExt cx="97108" cy="14935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7108" cy="92204"/>
            </a:xfrm>
            <a:custGeom>
              <a:avLst/>
              <a:gdLst/>
              <a:ahLst/>
              <a:cxnLst/>
              <a:rect l="l" t="t" r="r" b="b"/>
              <a:pathLst>
                <a:path w="97108" h="92204">
                  <a:moveTo>
                    <a:pt x="0" y="0"/>
                  </a:moveTo>
                  <a:lnTo>
                    <a:pt x="97108" y="0"/>
                  </a:lnTo>
                  <a:lnTo>
                    <a:pt x="97108" y="92204"/>
                  </a:lnTo>
                  <a:lnTo>
                    <a:pt x="0" y="922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97108" cy="14935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510761" y="6663753"/>
            <a:ext cx="2363784" cy="236378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89677" y="3358273"/>
            <a:ext cx="13310496" cy="3057831"/>
            <a:chOff x="0" y="-57150"/>
            <a:chExt cx="3211292" cy="8053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1292" cy="748205"/>
            </a:xfrm>
            <a:custGeom>
              <a:avLst/>
              <a:gdLst/>
              <a:ahLst/>
              <a:cxnLst/>
              <a:rect l="l" t="t" r="r" b="b"/>
              <a:pathLst>
                <a:path w="3211292" h="748205">
                  <a:moveTo>
                    <a:pt x="32383" y="0"/>
                  </a:moveTo>
                  <a:lnTo>
                    <a:pt x="3178909" y="0"/>
                  </a:lnTo>
                  <a:cubicBezTo>
                    <a:pt x="3196793" y="0"/>
                    <a:pt x="3211292" y="14498"/>
                    <a:pt x="3211292" y="32383"/>
                  </a:cubicBezTo>
                  <a:lnTo>
                    <a:pt x="3211292" y="715822"/>
                  </a:lnTo>
                  <a:cubicBezTo>
                    <a:pt x="3211292" y="724410"/>
                    <a:pt x="3207880" y="732647"/>
                    <a:pt x="3201807" y="738720"/>
                  </a:cubicBezTo>
                  <a:cubicBezTo>
                    <a:pt x="3195734" y="744793"/>
                    <a:pt x="3187497" y="748205"/>
                    <a:pt x="3178909" y="748205"/>
                  </a:cubicBezTo>
                  <a:lnTo>
                    <a:pt x="32383" y="748205"/>
                  </a:lnTo>
                  <a:cubicBezTo>
                    <a:pt x="14498" y="748205"/>
                    <a:pt x="0" y="733706"/>
                    <a:pt x="0" y="715822"/>
                  </a:cubicBezTo>
                  <a:lnTo>
                    <a:pt x="0" y="32383"/>
                  </a:lnTo>
                  <a:cubicBezTo>
                    <a:pt x="0" y="14498"/>
                    <a:pt x="14498" y="0"/>
                    <a:pt x="32383" y="0"/>
                  </a:cubicBezTo>
                  <a:close/>
                </a:path>
              </a:pathLst>
            </a:custGeom>
            <a:solidFill>
              <a:srgbClr val="E2EBEE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1292" cy="80535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143000" y="2722734"/>
            <a:ext cx="2914812" cy="4193973"/>
          </a:xfrm>
          <a:custGeom>
            <a:avLst/>
            <a:gdLst/>
            <a:ahLst/>
            <a:cxnLst/>
            <a:rect l="l" t="t" r="r" b="b"/>
            <a:pathLst>
              <a:path w="2914812" h="4193973">
                <a:moveTo>
                  <a:pt x="0" y="0"/>
                </a:moveTo>
                <a:lnTo>
                  <a:pt x="2914812" y="0"/>
                </a:lnTo>
                <a:lnTo>
                  <a:pt x="2914812" y="4193973"/>
                </a:lnTo>
                <a:lnTo>
                  <a:pt x="0" y="4193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115323" y="7081795"/>
            <a:ext cx="1154661" cy="1154661"/>
          </a:xfrm>
          <a:custGeom>
            <a:avLst/>
            <a:gdLst/>
            <a:ahLst/>
            <a:cxnLst/>
            <a:rect l="l" t="t" r="r" b="b"/>
            <a:pathLst>
              <a:path w="1154661" h="1154661">
                <a:moveTo>
                  <a:pt x="0" y="0"/>
                </a:moveTo>
                <a:lnTo>
                  <a:pt x="1154661" y="0"/>
                </a:lnTo>
                <a:lnTo>
                  <a:pt x="1154661" y="1154661"/>
                </a:lnTo>
                <a:lnTo>
                  <a:pt x="0" y="1154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217446" y="6663753"/>
            <a:ext cx="2363784" cy="236378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8906690" y="7025826"/>
            <a:ext cx="1109487" cy="1109487"/>
          </a:xfrm>
          <a:custGeom>
            <a:avLst/>
            <a:gdLst/>
            <a:ahLst/>
            <a:cxnLst/>
            <a:rect l="l" t="t" r="r" b="b"/>
            <a:pathLst>
              <a:path w="1109487" h="1109487">
                <a:moveTo>
                  <a:pt x="0" y="0"/>
                </a:moveTo>
                <a:lnTo>
                  <a:pt x="1109486" y="0"/>
                </a:lnTo>
                <a:lnTo>
                  <a:pt x="1109486" y="1109487"/>
                </a:lnTo>
                <a:lnTo>
                  <a:pt x="0" y="1109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889309" y="6663753"/>
            <a:ext cx="2363784" cy="23637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533730" y="7154201"/>
            <a:ext cx="1074941" cy="1074941"/>
          </a:xfrm>
          <a:custGeom>
            <a:avLst/>
            <a:gdLst/>
            <a:ahLst/>
            <a:cxnLst/>
            <a:rect l="l" t="t" r="r" b="b"/>
            <a:pathLst>
              <a:path w="1074941" h="1074941">
                <a:moveTo>
                  <a:pt x="0" y="0"/>
                </a:moveTo>
                <a:lnTo>
                  <a:pt x="1074942" y="0"/>
                </a:lnTo>
                <a:lnTo>
                  <a:pt x="1074942" y="1074942"/>
                </a:lnTo>
                <a:lnTo>
                  <a:pt x="0" y="1074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3595993" y="6663753"/>
            <a:ext cx="2363784" cy="236378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4199253" y="6972300"/>
            <a:ext cx="1379524" cy="1379524"/>
          </a:xfrm>
          <a:custGeom>
            <a:avLst/>
            <a:gdLst/>
            <a:ahLst/>
            <a:cxnLst/>
            <a:rect l="l" t="t" r="r" b="b"/>
            <a:pathLst>
              <a:path w="1379524" h="1379524">
                <a:moveTo>
                  <a:pt x="0" y="0"/>
                </a:moveTo>
                <a:lnTo>
                  <a:pt x="1379525" y="0"/>
                </a:lnTo>
                <a:lnTo>
                  <a:pt x="1379525" y="1379525"/>
                </a:lnTo>
                <a:lnTo>
                  <a:pt x="0" y="1379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028700" y="703715"/>
            <a:ext cx="4865472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소개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729414" y="3992130"/>
            <a:ext cx="13727198" cy="190384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just">
              <a:lnSpc>
                <a:spcPts val="4956"/>
              </a:lnSpc>
              <a:defRPr/>
            </a:pPr>
            <a:r>
              <a:rPr lang="en-US" sz="2800" b="1" spc="-190">
                <a:solidFill>
                  <a:srgbClr val="2B56D4"/>
                </a:solidFill>
                <a:ea typeface="TDTD신굴림"/>
              </a:rPr>
              <a:t>일반인도 행사 운영자가 되어</a:t>
            </a:r>
            <a:r>
              <a:rPr lang="en-US" sz="2800" b="1" spc="-190">
                <a:solidFill>
                  <a:srgbClr val="000000"/>
                </a:solidFill>
                <a:latin typeface="TDTD신굴림"/>
                <a:ea typeface="TDTD신굴림"/>
              </a:rPr>
              <a:t> 행사 정보와 참여 부스를 쉽게 관리할 수 있고</a:t>
            </a:r>
          </a:p>
          <a:p>
            <a:pPr algn="just">
              <a:lnSpc>
                <a:spcPts val="4956"/>
              </a:lnSpc>
              <a:defRPr/>
            </a:pPr>
            <a:r>
              <a:rPr lang="en-US" sz="2800" b="1" spc="-190">
                <a:solidFill>
                  <a:srgbClr val="000000"/>
                </a:solidFill>
                <a:ea typeface="TDTD신굴림"/>
              </a:rPr>
              <a:t>부스 운영자는 </a:t>
            </a:r>
            <a:r>
              <a:rPr lang="en-US" sz="2800" b="1" spc="-190">
                <a:solidFill>
                  <a:srgbClr val="2B56D4"/>
                </a:solidFill>
                <a:ea typeface="TDTD신굴림"/>
              </a:rPr>
              <a:t>부스를 실제 매장처럼 쉽게 관리함</a:t>
            </a:r>
            <a:r>
              <a:rPr lang="en-US" sz="2800" b="1" spc="-190">
                <a:solidFill>
                  <a:srgbClr val="000000"/>
                </a:solidFill>
                <a:latin typeface="TDTD신굴림"/>
                <a:ea typeface="TDTD신굴림"/>
              </a:rPr>
              <a:t>으로써 행사 및 부스 운영이 편리해지며,</a:t>
            </a:r>
          </a:p>
          <a:p>
            <a:pPr marL="0" lvl="0" indent="0" algn="just">
              <a:lnSpc>
                <a:spcPts val="4956"/>
              </a:lnSpc>
              <a:defRPr/>
            </a:pPr>
            <a:r>
              <a:rPr lang="en-US" sz="2800" b="1" spc="-190">
                <a:solidFill>
                  <a:srgbClr val="000000"/>
                </a:solidFill>
                <a:ea typeface="TDTD신굴림"/>
              </a:rPr>
              <a:t>참여자는 </a:t>
            </a:r>
            <a:r>
              <a:rPr lang="en-US" sz="2800" b="1" spc="-190">
                <a:solidFill>
                  <a:srgbClr val="2B56D4"/>
                </a:solidFill>
                <a:ea typeface="TDTD신굴림"/>
              </a:rPr>
              <a:t>행사 및 부스 정보를 쉽게 알 수 있어</a:t>
            </a:r>
            <a:r>
              <a:rPr lang="en-US" sz="2800" b="1" spc="-190">
                <a:solidFill>
                  <a:srgbClr val="000000"/>
                </a:solidFill>
                <a:latin typeface="TDTD신굴림"/>
                <a:ea typeface="TDTD신굴림"/>
              </a:rPr>
              <a:t> 원활한 행사 참여가 가능하도록 한다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77577" y="8320007"/>
            <a:ext cx="1643594" cy="33821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705"/>
              </a:lnSpc>
              <a:defRPr/>
            </a:pPr>
            <a:r>
              <a:rPr lang="en-US" sz="1878" b="1" spc="-127">
                <a:solidFill>
                  <a:srgbClr val="2E2E2E"/>
                </a:solidFill>
                <a:latin typeface="TDTD신굴림"/>
                <a:ea typeface="TDTD신굴림"/>
              </a:rPr>
              <a:t>행사 / 부스 등록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77383" y="8308847"/>
            <a:ext cx="1643594" cy="33985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705"/>
              </a:lnSpc>
              <a:defRPr/>
            </a:pPr>
            <a:r>
              <a:rPr lang="en-US" sz="1878" b="1" spc="-127">
                <a:solidFill>
                  <a:srgbClr val="2E2E2E"/>
                </a:solidFill>
                <a:latin typeface="TDTD신굴림"/>
                <a:ea typeface="TDTD신굴림"/>
              </a:rPr>
              <a:t>행사 / 부스 조회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11779" y="8338675"/>
            <a:ext cx="718845" cy="338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705"/>
              </a:lnSpc>
              <a:defRPr/>
            </a:pPr>
            <a:r>
              <a:rPr lang="en-US" sz="1878" b="1" spc="-127">
                <a:solidFill>
                  <a:srgbClr val="2E2E2E"/>
                </a:solidFill>
                <a:ea typeface="TDTD신굴림"/>
              </a:rPr>
              <a:t>북마크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88123" y="8343899"/>
            <a:ext cx="1409750" cy="3429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705"/>
              </a:lnSpc>
              <a:defRPr/>
            </a:pPr>
            <a:r>
              <a:rPr lang="en-US" sz="1878" b="1" spc="-127">
                <a:solidFill>
                  <a:srgbClr val="2E2E2E"/>
                </a:solidFill>
                <a:ea typeface="TDTD신굴림"/>
              </a:rPr>
              <a:t>부스 참여 예약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703715"/>
            <a:ext cx="11349654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주요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기능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096956" y="2949757"/>
            <a:ext cx="4733845" cy="5288228"/>
            <a:chOff x="0" y="-57150"/>
            <a:chExt cx="988088" cy="11038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8088" cy="1046653"/>
            </a:xfrm>
            <a:custGeom>
              <a:avLst/>
              <a:gdLst/>
              <a:ahLst/>
              <a:cxnLst/>
              <a:rect l="l" t="t" r="r" b="b"/>
              <a:pathLst>
                <a:path w="988088" h="1046653">
                  <a:moveTo>
                    <a:pt x="104470" y="0"/>
                  </a:moveTo>
                  <a:lnTo>
                    <a:pt x="883618" y="0"/>
                  </a:lnTo>
                  <a:cubicBezTo>
                    <a:pt x="911325" y="0"/>
                    <a:pt x="937897" y="11007"/>
                    <a:pt x="957490" y="30599"/>
                  </a:cubicBezTo>
                  <a:cubicBezTo>
                    <a:pt x="977081" y="50191"/>
                    <a:pt x="988088" y="76763"/>
                    <a:pt x="988088" y="104470"/>
                  </a:cubicBezTo>
                  <a:lnTo>
                    <a:pt x="988088" y="942183"/>
                  </a:lnTo>
                  <a:cubicBezTo>
                    <a:pt x="988088" y="969891"/>
                    <a:pt x="977081" y="996463"/>
                    <a:pt x="957490" y="1016055"/>
                  </a:cubicBezTo>
                  <a:cubicBezTo>
                    <a:pt x="937897" y="1035647"/>
                    <a:pt x="911325" y="1046653"/>
                    <a:pt x="883618" y="1046653"/>
                  </a:cubicBezTo>
                  <a:lnTo>
                    <a:pt x="104470" y="1046653"/>
                  </a:lnTo>
                  <a:cubicBezTo>
                    <a:pt x="76763" y="1046653"/>
                    <a:pt x="50191" y="1035647"/>
                    <a:pt x="30599" y="1016055"/>
                  </a:cubicBezTo>
                  <a:cubicBezTo>
                    <a:pt x="11007" y="996463"/>
                    <a:pt x="0" y="969891"/>
                    <a:pt x="0" y="942183"/>
                  </a:cubicBezTo>
                  <a:lnTo>
                    <a:pt x="0" y="104470"/>
                  </a:lnTo>
                  <a:cubicBezTo>
                    <a:pt x="0" y="76763"/>
                    <a:pt x="11007" y="50191"/>
                    <a:pt x="30599" y="30599"/>
                  </a:cubicBezTo>
                  <a:cubicBezTo>
                    <a:pt x="50191" y="11007"/>
                    <a:pt x="76763" y="0"/>
                    <a:pt x="104470" y="0"/>
                  </a:cubicBezTo>
                  <a:close/>
                </a:path>
              </a:pathLst>
            </a:custGeom>
            <a:solidFill>
              <a:srgbClr val="E2EBEE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88088" cy="110380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6918" y="3223558"/>
            <a:ext cx="12416491" cy="5014427"/>
            <a:chOff x="0" y="0"/>
            <a:chExt cx="2564827" cy="10466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64827" cy="1046653"/>
            </a:xfrm>
            <a:custGeom>
              <a:avLst/>
              <a:gdLst/>
              <a:ahLst/>
              <a:cxnLst/>
              <a:rect l="l" t="t" r="r" b="b"/>
              <a:pathLst>
                <a:path w="2564827" h="1046653">
                  <a:moveTo>
                    <a:pt x="40247" y="0"/>
                  </a:moveTo>
                  <a:lnTo>
                    <a:pt x="2524580" y="0"/>
                  </a:lnTo>
                  <a:cubicBezTo>
                    <a:pt x="2535254" y="0"/>
                    <a:pt x="2545491" y="4240"/>
                    <a:pt x="2553039" y="11788"/>
                  </a:cubicBezTo>
                  <a:cubicBezTo>
                    <a:pt x="2560587" y="19336"/>
                    <a:pt x="2564827" y="29573"/>
                    <a:pt x="2564827" y="40247"/>
                  </a:cubicBezTo>
                  <a:lnTo>
                    <a:pt x="2564827" y="1006407"/>
                  </a:lnTo>
                  <a:cubicBezTo>
                    <a:pt x="2564827" y="1017081"/>
                    <a:pt x="2560587" y="1027318"/>
                    <a:pt x="2553039" y="1034865"/>
                  </a:cubicBezTo>
                  <a:cubicBezTo>
                    <a:pt x="2545491" y="1042413"/>
                    <a:pt x="2535254" y="1046653"/>
                    <a:pt x="2524580" y="1046653"/>
                  </a:cubicBezTo>
                  <a:lnTo>
                    <a:pt x="40247" y="1046653"/>
                  </a:lnTo>
                  <a:cubicBezTo>
                    <a:pt x="29573" y="1046653"/>
                    <a:pt x="19336" y="1042413"/>
                    <a:pt x="11788" y="1034865"/>
                  </a:cubicBezTo>
                  <a:cubicBezTo>
                    <a:pt x="4240" y="1027318"/>
                    <a:pt x="0" y="1017081"/>
                    <a:pt x="0" y="1006407"/>
                  </a:cubicBezTo>
                  <a:lnTo>
                    <a:pt x="0" y="40247"/>
                  </a:lnTo>
                  <a:cubicBezTo>
                    <a:pt x="0" y="29573"/>
                    <a:pt x="4240" y="19336"/>
                    <a:pt x="11788" y="11788"/>
                  </a:cubicBezTo>
                  <a:cubicBezTo>
                    <a:pt x="19336" y="4240"/>
                    <a:pt x="29573" y="0"/>
                    <a:pt x="40247" y="0"/>
                  </a:cubicBezTo>
                  <a:close/>
                </a:path>
              </a:pathLst>
            </a:custGeom>
            <a:solidFill>
              <a:srgbClr val="E2EBEE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564827" cy="110380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2320" y="3721548"/>
            <a:ext cx="3844507" cy="5001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850"/>
              </a:lnSpc>
              <a:spcBef>
                <a:spcPct val="0"/>
              </a:spcBef>
              <a:defRPr/>
            </a:pPr>
            <a:r>
              <a:rPr lang="en-US" sz="3500" b="1" spc="2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3500" b="1" spc="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500" b="1" spc="2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운영자</a:t>
            </a:r>
            <a:endParaRPr lang="en-US" sz="3500" b="1" spc="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12228" y="2337855"/>
            <a:ext cx="2146974" cy="52578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068"/>
              </a:lnSpc>
              <a:spcBef>
                <a:spcPct val="0"/>
              </a:spcBef>
              <a:defRPr/>
            </a:pPr>
            <a:r>
              <a:rPr lang="en-US" sz="4400" b="1" spc="29" dirty="0">
                <a:solidFill>
                  <a:srgbClr val="2B56D4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User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3126" y="4365177"/>
            <a:ext cx="4213701" cy="30446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허가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거부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내부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25123" y="4365177"/>
            <a:ext cx="4505205" cy="228327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물품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예약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94228" y="2347380"/>
            <a:ext cx="3389270" cy="54329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068"/>
              </a:lnSpc>
              <a:spcBef>
                <a:spcPct val="0"/>
              </a:spcBef>
              <a:defRPr/>
            </a:pPr>
            <a:r>
              <a:rPr lang="en-US" sz="4400" b="1" spc="29" dirty="0">
                <a:solidFill>
                  <a:srgbClr val="2B56D4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Admin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33784" y="4502046"/>
            <a:ext cx="4276542" cy="227975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전체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유저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개최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승인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거부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전체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699979" y="4290439"/>
            <a:ext cx="4505205" cy="30438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조회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북마크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참여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예약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  <a:defRPr/>
            </a:pP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행사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3000" spc="-20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000" spc="-204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리뷰</a:t>
            </a:r>
            <a:endParaRPr lang="en-US" sz="3000" spc="-20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845885" y="3646810"/>
            <a:ext cx="3844507" cy="5001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850"/>
              </a:lnSpc>
              <a:spcBef>
                <a:spcPct val="0"/>
              </a:spcBef>
              <a:defRPr/>
            </a:pPr>
            <a:r>
              <a:rPr lang="en-US" sz="3500" b="1" spc="2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</a:t>
            </a:r>
            <a:r>
              <a:rPr lang="en-US" sz="3500" b="1" spc="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500" b="1" spc="2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</a:t>
            </a:r>
            <a:endParaRPr lang="en-US" sz="3500" b="1" spc="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32248" y="3721548"/>
            <a:ext cx="3844507" cy="5001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850"/>
              </a:lnSpc>
              <a:spcBef>
                <a:spcPct val="0"/>
              </a:spcBef>
              <a:defRPr/>
            </a:pPr>
            <a:r>
              <a:rPr lang="en-US" sz="3500" b="1" spc="2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부스</a:t>
            </a:r>
            <a:r>
              <a:rPr lang="en-US" sz="3500" b="1" spc="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500" b="1" spc="2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운영자</a:t>
            </a:r>
            <a:endParaRPr lang="en-US" sz="3500" b="1" spc="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030328" y="3646810"/>
            <a:ext cx="3844507" cy="5001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850"/>
              </a:lnSpc>
              <a:spcBef>
                <a:spcPct val="0"/>
              </a:spcBef>
              <a:defRPr/>
            </a:pPr>
            <a:r>
              <a:rPr lang="en-US" sz="3500" b="1" spc="2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일반</a:t>
            </a:r>
            <a:r>
              <a:rPr lang="en-US" sz="3500" b="1" spc="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3500" b="1" spc="2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유저</a:t>
            </a:r>
            <a:endParaRPr lang="en-US" sz="3500" b="1" spc="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2893885" y="2318805"/>
            <a:ext cx="0" cy="6492240"/>
          </a:xfrm>
          <a:prstGeom prst="line">
            <a:avLst/>
          </a:prstGeom>
          <a:ln w="38100" cap="flat">
            <a:solidFill>
              <a:srgbClr val="737373"/>
            </a:solidFill>
            <a:prstDash val="sysDash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53434" y="2102571"/>
            <a:ext cx="4332557" cy="6725091"/>
            <a:chOff x="0" y="-57150"/>
            <a:chExt cx="1212541" cy="18821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2541" cy="1824983"/>
            </a:xfrm>
            <a:custGeom>
              <a:avLst/>
              <a:gdLst/>
              <a:ahLst/>
              <a:cxnLst/>
              <a:rect l="l" t="t" r="r" b="b"/>
              <a:pathLst>
                <a:path w="1212541" h="1824983">
                  <a:moveTo>
                    <a:pt x="91133" y="0"/>
                  </a:moveTo>
                  <a:lnTo>
                    <a:pt x="1121408" y="0"/>
                  </a:lnTo>
                  <a:cubicBezTo>
                    <a:pt x="1171740" y="0"/>
                    <a:pt x="1212541" y="40802"/>
                    <a:pt x="1212541" y="91133"/>
                  </a:cubicBezTo>
                  <a:lnTo>
                    <a:pt x="1212541" y="1733850"/>
                  </a:lnTo>
                  <a:cubicBezTo>
                    <a:pt x="1212541" y="1784182"/>
                    <a:pt x="1171740" y="1824983"/>
                    <a:pt x="1121408" y="1824983"/>
                  </a:cubicBezTo>
                  <a:lnTo>
                    <a:pt x="91133" y="1824983"/>
                  </a:lnTo>
                  <a:cubicBezTo>
                    <a:pt x="66963" y="1824983"/>
                    <a:pt x="43783" y="1815382"/>
                    <a:pt x="26692" y="1798291"/>
                  </a:cubicBezTo>
                  <a:cubicBezTo>
                    <a:pt x="9601" y="1781200"/>
                    <a:pt x="0" y="1758020"/>
                    <a:pt x="0" y="1733850"/>
                  </a:cubicBezTo>
                  <a:lnTo>
                    <a:pt x="0" y="91133"/>
                  </a:lnTo>
                  <a:cubicBezTo>
                    <a:pt x="0" y="40802"/>
                    <a:pt x="40802" y="0"/>
                    <a:pt x="91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8BDF7"/>
              </a:solidFill>
              <a:prstDash val="solid"/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12541" cy="18821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4344" y="2381543"/>
            <a:ext cx="4460511" cy="6520887"/>
            <a:chOff x="0" y="0"/>
            <a:chExt cx="1248351" cy="18249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8351" cy="1824983"/>
            </a:xfrm>
            <a:custGeom>
              <a:avLst/>
              <a:gdLst/>
              <a:ahLst/>
              <a:cxnLst/>
              <a:rect l="l" t="t" r="r" b="b"/>
              <a:pathLst>
                <a:path w="1248351" h="1824983">
                  <a:moveTo>
                    <a:pt x="88519" y="0"/>
                  </a:moveTo>
                  <a:lnTo>
                    <a:pt x="1159833" y="0"/>
                  </a:lnTo>
                  <a:cubicBezTo>
                    <a:pt x="1208720" y="0"/>
                    <a:pt x="1248351" y="39631"/>
                    <a:pt x="1248351" y="88519"/>
                  </a:cubicBezTo>
                  <a:lnTo>
                    <a:pt x="1248351" y="1736465"/>
                  </a:lnTo>
                  <a:cubicBezTo>
                    <a:pt x="1248351" y="1785352"/>
                    <a:pt x="1208720" y="1824983"/>
                    <a:pt x="1159833" y="1824983"/>
                  </a:cubicBezTo>
                  <a:lnTo>
                    <a:pt x="88519" y="1824983"/>
                  </a:lnTo>
                  <a:cubicBezTo>
                    <a:pt x="39631" y="1824983"/>
                    <a:pt x="0" y="1785352"/>
                    <a:pt x="0" y="1736465"/>
                  </a:cubicBezTo>
                  <a:lnTo>
                    <a:pt x="0" y="88519"/>
                  </a:lnTo>
                  <a:cubicBezTo>
                    <a:pt x="0" y="39631"/>
                    <a:pt x="39631" y="0"/>
                    <a:pt x="885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FBD59"/>
              </a:solidFill>
              <a:prstDash val="solid"/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48351" cy="18821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2795987" y="3019905"/>
            <a:ext cx="1069431" cy="1069431"/>
          </a:xfrm>
          <a:custGeom>
            <a:avLst/>
            <a:gdLst/>
            <a:ahLst/>
            <a:cxnLst/>
            <a:rect l="l" t="t" r="r" b="b"/>
            <a:pathLst>
              <a:path w="1069431" h="1069431">
                <a:moveTo>
                  <a:pt x="0" y="0"/>
                </a:moveTo>
                <a:lnTo>
                  <a:pt x="1069431" y="0"/>
                </a:lnTo>
                <a:lnTo>
                  <a:pt x="1069431" y="1069431"/>
                </a:lnTo>
                <a:lnTo>
                  <a:pt x="0" y="1069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923771" y="5140559"/>
            <a:ext cx="3043776" cy="1161803"/>
          </a:xfrm>
          <a:custGeom>
            <a:avLst/>
            <a:gdLst/>
            <a:ahLst/>
            <a:cxnLst/>
            <a:rect l="l" t="t" r="r" b="b"/>
            <a:pathLst>
              <a:path w="3043776" h="1161803">
                <a:moveTo>
                  <a:pt x="0" y="0"/>
                </a:moveTo>
                <a:lnTo>
                  <a:pt x="3043776" y="0"/>
                </a:lnTo>
                <a:lnTo>
                  <a:pt x="3043776" y="1161803"/>
                </a:lnTo>
                <a:lnTo>
                  <a:pt x="0" y="1161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25130" b="-2372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504031" y="7106952"/>
            <a:ext cx="3974051" cy="488477"/>
          </a:xfrm>
          <a:custGeom>
            <a:avLst/>
            <a:gdLst/>
            <a:ahLst/>
            <a:cxnLst/>
            <a:rect l="l" t="t" r="r" b="b"/>
            <a:pathLst>
              <a:path w="3974051" h="488477">
                <a:moveTo>
                  <a:pt x="0" y="0"/>
                </a:moveTo>
                <a:lnTo>
                  <a:pt x="3974051" y="0"/>
                </a:lnTo>
                <a:lnTo>
                  <a:pt x="3974051" y="488477"/>
                </a:lnTo>
                <a:lnTo>
                  <a:pt x="0" y="488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019845" y="2306775"/>
            <a:ext cx="4835886" cy="6595655"/>
            <a:chOff x="0" y="0"/>
            <a:chExt cx="1353406" cy="18459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3406" cy="1845908"/>
            </a:xfrm>
            <a:custGeom>
              <a:avLst/>
              <a:gdLst/>
              <a:ahLst/>
              <a:cxnLst/>
              <a:rect l="l" t="t" r="r" b="b"/>
              <a:pathLst>
                <a:path w="1353406" h="1845908">
                  <a:moveTo>
                    <a:pt x="81647" y="0"/>
                  </a:moveTo>
                  <a:lnTo>
                    <a:pt x="1271759" y="0"/>
                  </a:lnTo>
                  <a:cubicBezTo>
                    <a:pt x="1293413" y="0"/>
                    <a:pt x="1314181" y="8602"/>
                    <a:pt x="1329492" y="23914"/>
                  </a:cubicBezTo>
                  <a:cubicBezTo>
                    <a:pt x="1344804" y="39226"/>
                    <a:pt x="1353406" y="59993"/>
                    <a:pt x="1353406" y="81647"/>
                  </a:cubicBezTo>
                  <a:lnTo>
                    <a:pt x="1353406" y="1764261"/>
                  </a:lnTo>
                  <a:cubicBezTo>
                    <a:pt x="1353406" y="1809354"/>
                    <a:pt x="1316852" y="1845908"/>
                    <a:pt x="1271759" y="1845908"/>
                  </a:cubicBezTo>
                  <a:lnTo>
                    <a:pt x="81647" y="1845908"/>
                  </a:lnTo>
                  <a:cubicBezTo>
                    <a:pt x="59993" y="1845908"/>
                    <a:pt x="39226" y="1837306"/>
                    <a:pt x="23914" y="1821994"/>
                  </a:cubicBezTo>
                  <a:cubicBezTo>
                    <a:pt x="8602" y="1806683"/>
                    <a:pt x="0" y="1785915"/>
                    <a:pt x="0" y="1764261"/>
                  </a:cubicBezTo>
                  <a:lnTo>
                    <a:pt x="0" y="81647"/>
                  </a:lnTo>
                  <a:cubicBezTo>
                    <a:pt x="0" y="59993"/>
                    <a:pt x="8602" y="39226"/>
                    <a:pt x="23914" y="23914"/>
                  </a:cubicBezTo>
                  <a:cubicBezTo>
                    <a:pt x="39226" y="8602"/>
                    <a:pt x="59993" y="0"/>
                    <a:pt x="81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7ED957"/>
              </a:solidFill>
              <a:prstDash val="solid"/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53406" cy="190305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8285322" y="2687762"/>
            <a:ext cx="2324739" cy="1424270"/>
          </a:xfrm>
          <a:custGeom>
            <a:avLst/>
            <a:gdLst/>
            <a:ahLst/>
            <a:cxnLst/>
            <a:rect l="l" t="t" r="r" b="b"/>
            <a:pathLst>
              <a:path w="2324739" h="1424270">
                <a:moveTo>
                  <a:pt x="0" y="0"/>
                </a:moveTo>
                <a:lnTo>
                  <a:pt x="2324739" y="0"/>
                </a:lnTo>
                <a:lnTo>
                  <a:pt x="2324739" y="1424270"/>
                </a:lnTo>
                <a:lnTo>
                  <a:pt x="0" y="142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l="-42940" r="-404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7387613" y="6447802"/>
            <a:ext cx="1256884" cy="1208684"/>
          </a:xfrm>
          <a:custGeom>
            <a:avLst/>
            <a:gdLst/>
            <a:ahLst/>
            <a:cxnLst/>
            <a:rect l="l" t="t" r="r" b="b"/>
            <a:pathLst>
              <a:path w="1256884" h="1208684">
                <a:moveTo>
                  <a:pt x="0" y="0"/>
                </a:moveTo>
                <a:lnTo>
                  <a:pt x="1256884" y="0"/>
                </a:lnTo>
                <a:lnTo>
                  <a:pt x="1256884" y="1208684"/>
                </a:lnTo>
                <a:lnTo>
                  <a:pt x="0" y="120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 l="-109880" t="-35650" r="-114220" b="-6025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8833213" y="6434422"/>
            <a:ext cx="1345060" cy="1345060"/>
          </a:xfrm>
          <a:custGeom>
            <a:avLst/>
            <a:gdLst/>
            <a:ahLst/>
            <a:cxnLst/>
            <a:rect l="l" t="t" r="r" b="b"/>
            <a:pathLst>
              <a:path w="1345060" h="1345060">
                <a:moveTo>
                  <a:pt x="0" y="0"/>
                </a:moveTo>
                <a:lnTo>
                  <a:pt x="1345060" y="0"/>
                </a:lnTo>
                <a:lnTo>
                  <a:pt x="1345060" y="1345060"/>
                </a:lnTo>
                <a:lnTo>
                  <a:pt x="0" y="1345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8262927" y="4501024"/>
            <a:ext cx="2182915" cy="1103579"/>
          </a:xfrm>
          <a:custGeom>
            <a:avLst/>
            <a:gdLst/>
            <a:ahLst/>
            <a:cxnLst/>
            <a:rect l="l" t="t" r="r" b="b"/>
            <a:pathLst>
              <a:path w="2182915" h="1103579">
                <a:moveTo>
                  <a:pt x="0" y="0"/>
                </a:moveTo>
                <a:lnTo>
                  <a:pt x="2182915" y="0"/>
                </a:lnTo>
                <a:lnTo>
                  <a:pt x="2182915" y="1103579"/>
                </a:lnTo>
                <a:lnTo>
                  <a:pt x="0" y="110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 t="-11590" b="-2028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0371020" y="6550665"/>
            <a:ext cx="950136" cy="1136612"/>
          </a:xfrm>
          <a:custGeom>
            <a:avLst/>
            <a:gdLst/>
            <a:ahLst/>
            <a:cxnLst/>
            <a:rect l="l" t="t" r="r" b="b"/>
            <a:pathLst>
              <a:path w="950136" h="1136612">
                <a:moveTo>
                  <a:pt x="0" y="0"/>
                </a:moveTo>
                <a:lnTo>
                  <a:pt x="950136" y="0"/>
                </a:lnTo>
                <a:lnTo>
                  <a:pt x="950136" y="1136612"/>
                </a:lnTo>
                <a:lnTo>
                  <a:pt x="0" y="1136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3264808" y="2806685"/>
            <a:ext cx="1198372" cy="1198372"/>
          </a:xfrm>
          <a:custGeom>
            <a:avLst/>
            <a:gdLst/>
            <a:ahLst/>
            <a:cxnLst/>
            <a:rect l="l" t="t" r="r" b="b"/>
            <a:pathLst>
              <a:path w="1198372" h="1198372">
                <a:moveTo>
                  <a:pt x="0" y="0"/>
                </a:moveTo>
                <a:lnTo>
                  <a:pt x="1198372" y="0"/>
                </a:lnTo>
                <a:lnTo>
                  <a:pt x="1198372" y="1198372"/>
                </a:lnTo>
                <a:lnTo>
                  <a:pt x="0" y="1198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5042472" y="2806685"/>
            <a:ext cx="1079449" cy="1079449"/>
          </a:xfrm>
          <a:custGeom>
            <a:avLst/>
            <a:gdLst/>
            <a:ahLst/>
            <a:cxnLst/>
            <a:rect l="l" t="t" r="r" b="b"/>
            <a:pathLst>
              <a:path w="1079449" h="1079449">
                <a:moveTo>
                  <a:pt x="0" y="0"/>
                </a:moveTo>
                <a:lnTo>
                  <a:pt x="1079449" y="0"/>
                </a:lnTo>
                <a:lnTo>
                  <a:pt x="1079449" y="1079449"/>
                </a:lnTo>
                <a:lnTo>
                  <a:pt x="0" y="1079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3129234" y="4774538"/>
            <a:ext cx="1585361" cy="1585361"/>
          </a:xfrm>
          <a:custGeom>
            <a:avLst/>
            <a:gdLst/>
            <a:ahLst/>
            <a:cxnLst/>
            <a:rect l="l" t="t" r="r" b="b"/>
            <a:pathLst>
              <a:path w="1585361" h="1585361">
                <a:moveTo>
                  <a:pt x="0" y="0"/>
                </a:moveTo>
                <a:lnTo>
                  <a:pt x="1585361" y="0"/>
                </a:lnTo>
                <a:lnTo>
                  <a:pt x="1585361" y="1585361"/>
                </a:lnTo>
                <a:lnTo>
                  <a:pt x="0" y="1585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102310" y="4982157"/>
            <a:ext cx="1294508" cy="1294508"/>
          </a:xfrm>
          <a:custGeom>
            <a:avLst/>
            <a:gdLst/>
            <a:ahLst/>
            <a:cxnLst/>
            <a:rect l="l" t="t" r="r" b="b"/>
            <a:pathLst>
              <a:path w="1294508" h="1294508">
                <a:moveTo>
                  <a:pt x="0" y="0"/>
                </a:moveTo>
                <a:lnTo>
                  <a:pt x="1294509" y="0"/>
                </a:lnTo>
                <a:lnTo>
                  <a:pt x="1294509" y="1294508"/>
                </a:lnTo>
                <a:lnTo>
                  <a:pt x="0" y="1294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757617" y="2033986"/>
            <a:ext cx="2873763" cy="653776"/>
            <a:chOff x="0" y="0"/>
            <a:chExt cx="804272" cy="18297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4272" cy="182970"/>
            </a:xfrm>
            <a:custGeom>
              <a:avLst/>
              <a:gdLst/>
              <a:ahLst/>
              <a:cxnLst/>
              <a:rect l="l" t="t" r="r" b="b"/>
              <a:pathLst>
                <a:path w="804272" h="182970">
                  <a:moveTo>
                    <a:pt x="0" y="0"/>
                  </a:moveTo>
                  <a:lnTo>
                    <a:pt x="804272" y="0"/>
                  </a:lnTo>
                  <a:lnTo>
                    <a:pt x="804272" y="182970"/>
                  </a:lnTo>
                  <a:lnTo>
                    <a:pt x="0" y="182970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804272" cy="24012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542313" y="1956588"/>
            <a:ext cx="2850803" cy="653776"/>
            <a:chOff x="0" y="0"/>
            <a:chExt cx="797847" cy="182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97847" cy="182970"/>
            </a:xfrm>
            <a:custGeom>
              <a:avLst/>
              <a:gdLst/>
              <a:ahLst/>
              <a:cxnLst/>
              <a:rect l="l" t="t" r="r" b="b"/>
              <a:pathLst>
                <a:path w="797847" h="182970">
                  <a:moveTo>
                    <a:pt x="0" y="0"/>
                  </a:moveTo>
                  <a:lnTo>
                    <a:pt x="797847" y="0"/>
                  </a:lnTo>
                  <a:lnTo>
                    <a:pt x="797847" y="182970"/>
                  </a:lnTo>
                  <a:lnTo>
                    <a:pt x="0" y="182970"/>
                  </a:lnTo>
                  <a:close/>
                </a:path>
              </a:pathLst>
            </a:custGeom>
            <a:solidFill>
              <a:srgbClr val="7ED95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97847" cy="24012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110720" y="1956588"/>
            <a:ext cx="2221780" cy="653776"/>
            <a:chOff x="0" y="0"/>
            <a:chExt cx="621804" cy="182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21804" cy="182970"/>
            </a:xfrm>
            <a:custGeom>
              <a:avLst/>
              <a:gdLst/>
              <a:ahLst/>
              <a:cxnLst/>
              <a:rect l="l" t="t" r="r" b="b"/>
              <a:pathLst>
                <a:path w="621804" h="182970">
                  <a:moveTo>
                    <a:pt x="0" y="0"/>
                  </a:moveTo>
                  <a:lnTo>
                    <a:pt x="621804" y="0"/>
                  </a:lnTo>
                  <a:lnTo>
                    <a:pt x="621804" y="182970"/>
                  </a:lnTo>
                  <a:lnTo>
                    <a:pt x="0" y="182970"/>
                  </a:lnTo>
                  <a:close/>
                </a:path>
              </a:pathLst>
            </a:custGeom>
            <a:solidFill>
              <a:srgbClr val="38BDF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621804" cy="24012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3276528" y="7052144"/>
            <a:ext cx="1290774" cy="980071"/>
          </a:xfrm>
          <a:custGeom>
            <a:avLst/>
            <a:gdLst/>
            <a:ahLst/>
            <a:cxnLst/>
            <a:rect l="l" t="t" r="r" b="b"/>
            <a:pathLst>
              <a:path w="1290774" h="980071">
                <a:moveTo>
                  <a:pt x="0" y="0"/>
                </a:moveTo>
                <a:lnTo>
                  <a:pt x="1290774" y="0"/>
                </a:lnTo>
                <a:lnTo>
                  <a:pt x="1290774" y="980071"/>
                </a:lnTo>
                <a:lnTo>
                  <a:pt x="0" y="980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15302108" y="7059326"/>
            <a:ext cx="1043818" cy="1043818"/>
          </a:xfrm>
          <a:custGeom>
            <a:avLst/>
            <a:gdLst/>
            <a:ahLst/>
            <a:cxnLst/>
            <a:rect l="l" t="t" r="r" b="b"/>
            <a:pathLst>
              <a:path w="1043818" h="1043818">
                <a:moveTo>
                  <a:pt x="0" y="0"/>
                </a:moveTo>
                <a:lnTo>
                  <a:pt x="1043818" y="0"/>
                </a:lnTo>
                <a:lnTo>
                  <a:pt x="1043818" y="1043818"/>
                </a:lnTo>
                <a:lnTo>
                  <a:pt x="0" y="1043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028700" y="703715"/>
            <a:ext cx="11349654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개발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환경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관련</a:t>
            </a:r>
            <a:r>
              <a:rPr lang="en-US" sz="5000" b="1" dirty="0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기술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209800" y="2171700"/>
            <a:ext cx="2119238" cy="4572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623"/>
              </a:lnSpc>
              <a:spcBef>
                <a:spcPct val="0"/>
              </a:spcBef>
              <a:defRPr/>
            </a:pPr>
            <a:r>
              <a:rPr lang="en-US" sz="3293" b="1" spc="2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Front-End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31708" y="2095883"/>
            <a:ext cx="2102892" cy="46166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623"/>
              </a:lnSpc>
              <a:spcBef>
                <a:spcPct val="0"/>
              </a:spcBef>
              <a:defRPr/>
            </a:pPr>
            <a:r>
              <a:rPr lang="en-US" sz="3293" b="1" spc="2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Back-End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79454" y="2095883"/>
            <a:ext cx="1103346" cy="46166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623"/>
              </a:lnSpc>
              <a:spcBef>
                <a:spcPct val="0"/>
              </a:spcBef>
              <a:defRPr/>
            </a:pPr>
            <a:r>
              <a:rPr lang="en-US" sz="3293" b="1" spc="2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Tools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587826" y="4326308"/>
            <a:ext cx="1715666" cy="52191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TypeScript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902406" y="6200465"/>
            <a:ext cx="1086505" cy="51466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React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413088" y="7814504"/>
            <a:ext cx="2065141" cy="5198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TailwindCSS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589859" y="3920401"/>
            <a:ext cx="1715666" cy="51824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SpringBoot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981245" y="7863143"/>
            <a:ext cx="932893" cy="5188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AWS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744163" y="5730873"/>
            <a:ext cx="1220442" cy="5175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MySQL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420436" y="4039324"/>
            <a:ext cx="1042743" cy="52315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IntelliJ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102310" y="3999945"/>
            <a:ext cx="1314214" cy="51490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VSCode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264808" y="6371602"/>
            <a:ext cx="1314214" cy="5149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Github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102310" y="6358222"/>
            <a:ext cx="1569813" cy="51882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Postman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284701" y="8070315"/>
            <a:ext cx="1314214" cy="5212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Discord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302108" y="8075583"/>
            <a:ext cx="1314214" cy="51596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065"/>
              </a:lnSpc>
              <a:defRPr/>
            </a:pPr>
            <a:r>
              <a:rPr lang="en-US" sz="2823" spc="-191">
                <a:solidFill>
                  <a:srgbClr val="000000"/>
                </a:solidFill>
                <a:latin typeface="TDTD신굴림"/>
              </a:rPr>
              <a:t>Notion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934594" y="5735886"/>
            <a:ext cx="16230600" cy="0"/>
          </a:xfrm>
          <a:prstGeom prst="line">
            <a:avLst/>
          </a:prstGeom>
          <a:ln w="104775" cap="flat">
            <a:solidFill>
              <a:srgbClr val="3160D8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808729" y="5498562"/>
            <a:ext cx="474649" cy="47464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6D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247690" y="5498562"/>
            <a:ext cx="474649" cy="47464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6D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72736" y="4037600"/>
            <a:ext cx="1146637" cy="1146637"/>
          </a:xfrm>
          <a:custGeom>
            <a:avLst/>
            <a:gdLst/>
            <a:ahLst/>
            <a:cxnLst/>
            <a:rect l="l" t="t" r="r" b="b"/>
            <a:pathLst>
              <a:path w="1146637" h="1146637">
                <a:moveTo>
                  <a:pt x="0" y="0"/>
                </a:moveTo>
                <a:lnTo>
                  <a:pt x="1146636" y="0"/>
                </a:lnTo>
                <a:lnTo>
                  <a:pt x="1146636" y="1146637"/>
                </a:lnTo>
                <a:lnTo>
                  <a:pt x="0" y="114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686651" y="5498562"/>
            <a:ext cx="474649" cy="47464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6D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8378089" y="4037600"/>
            <a:ext cx="1146637" cy="1146637"/>
          </a:xfrm>
          <a:custGeom>
            <a:avLst/>
            <a:gdLst/>
            <a:ahLst/>
            <a:cxnLst/>
            <a:rect l="l" t="t" r="r" b="b"/>
            <a:pathLst>
              <a:path w="1146637" h="1146637">
                <a:moveTo>
                  <a:pt x="0" y="0"/>
                </a:moveTo>
                <a:lnTo>
                  <a:pt x="1146637" y="0"/>
                </a:lnTo>
                <a:lnTo>
                  <a:pt x="1146637" y="1146637"/>
                </a:lnTo>
                <a:lnTo>
                  <a:pt x="0" y="114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2123575" y="5498562"/>
            <a:ext cx="474649" cy="47464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6D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560499" y="5498562"/>
            <a:ext cx="474649" cy="47464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6D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640"/>
                </a:lnSpc>
                <a:defRPr/>
              </a:pPr>
              <a:endParaRPr lang="ko-KR" alt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741120" y="4037600"/>
            <a:ext cx="1146637" cy="1146637"/>
          </a:xfrm>
          <a:custGeom>
            <a:avLst/>
            <a:gdLst/>
            <a:ahLst/>
            <a:cxnLst/>
            <a:rect l="l" t="t" r="r" b="b"/>
            <a:pathLst>
              <a:path w="1146637" h="1146637">
                <a:moveTo>
                  <a:pt x="0" y="0"/>
                </a:moveTo>
                <a:lnTo>
                  <a:pt x="1146637" y="0"/>
                </a:lnTo>
                <a:lnTo>
                  <a:pt x="1146637" y="1146637"/>
                </a:lnTo>
                <a:lnTo>
                  <a:pt x="0" y="1146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4869141" y="4037600"/>
            <a:ext cx="1259180" cy="1259180"/>
          </a:xfrm>
          <a:custGeom>
            <a:avLst/>
            <a:gdLst/>
            <a:ahLst/>
            <a:cxnLst/>
            <a:rect l="l" t="t" r="r" b="b"/>
            <a:pathLst>
              <a:path w="1259180" h="1259180">
                <a:moveTo>
                  <a:pt x="0" y="0"/>
                </a:moveTo>
                <a:lnTo>
                  <a:pt x="1259180" y="0"/>
                </a:lnTo>
                <a:lnTo>
                  <a:pt x="1259180" y="1259180"/>
                </a:lnTo>
                <a:lnTo>
                  <a:pt x="0" y="1259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107082" y="4037600"/>
            <a:ext cx="1371723" cy="1371723"/>
          </a:xfrm>
          <a:custGeom>
            <a:avLst/>
            <a:gdLst/>
            <a:ahLst/>
            <a:cxnLst/>
            <a:rect l="l" t="t" r="r" b="b"/>
            <a:pathLst>
              <a:path w="1371723" h="1371723">
                <a:moveTo>
                  <a:pt x="0" y="0"/>
                </a:moveTo>
                <a:lnTo>
                  <a:pt x="1371722" y="0"/>
                </a:lnTo>
                <a:lnTo>
                  <a:pt x="1371722" y="1371723"/>
                </a:lnTo>
                <a:lnTo>
                  <a:pt x="0" y="1371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8383059" y="6309436"/>
            <a:ext cx="1333668" cy="4437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>
                <a:solidFill>
                  <a:srgbClr val="000000"/>
                </a:solidFill>
                <a:ea typeface="TDTD신굴림"/>
              </a:rPr>
              <a:t>부스 신청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24725" y="6309436"/>
            <a:ext cx="2709475" cy="44378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>
                <a:solidFill>
                  <a:srgbClr val="000000"/>
                </a:solidFill>
                <a:latin typeface="TDTD신굴림"/>
                <a:ea typeface="TDTD신굴림"/>
              </a:rPr>
              <a:t>행사 신청 허가 / 반려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703715"/>
            <a:ext cx="10328658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500"/>
              </a:lnSpc>
              <a:spcBef>
                <a:spcPct val="0"/>
              </a:spcBef>
              <a:defRPr/>
            </a:pPr>
            <a:r>
              <a:rPr lang="en-US" sz="5000" b="1" dirty="0" err="1">
                <a:solidFill>
                  <a:srgbClr val="00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프로세스</a:t>
            </a:r>
            <a:endParaRPr lang="en-US" sz="5000" b="1" dirty="0">
              <a:solidFill>
                <a:srgbClr val="00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84563" y="6309436"/>
            <a:ext cx="2130997" cy="4437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>
                <a:solidFill>
                  <a:srgbClr val="000000"/>
                </a:solidFill>
                <a:ea typeface="TDTD신굴림"/>
              </a:rPr>
              <a:t>행사 등록 신청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054956" y="6309436"/>
            <a:ext cx="2726979" cy="4437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>
                <a:solidFill>
                  <a:srgbClr val="000000"/>
                </a:solidFill>
                <a:latin typeface="TDTD신굴림"/>
                <a:ea typeface="TDTD신굴림"/>
              </a:rPr>
              <a:t>부스 신청 허가 / 반려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115435" y="6309436"/>
            <a:ext cx="1550649" cy="4437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>
                <a:solidFill>
                  <a:srgbClr val="000000"/>
                </a:solidFill>
                <a:ea typeface="TDTD신굴림"/>
              </a:rPr>
              <a:t>서비스 이용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882" y="3502782"/>
            <a:ext cx="1566359" cy="44056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>
                <a:solidFill>
                  <a:srgbClr val="2E2E2E"/>
                </a:solidFill>
                <a:ea typeface="TDTD신굴림"/>
              </a:rPr>
              <a:t>행사 운영자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23124" y="3502782"/>
            <a:ext cx="1530476" cy="44056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>
                <a:solidFill>
                  <a:srgbClr val="2E2E2E"/>
                </a:solidFill>
                <a:ea typeface="TDTD신굴림"/>
              </a:rPr>
              <a:t>부스 운영자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635266" y="3502782"/>
            <a:ext cx="1566359" cy="44056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>
                <a:solidFill>
                  <a:srgbClr val="2E2E2E"/>
                </a:solidFill>
                <a:ea typeface="TDTD신굴림"/>
              </a:rPr>
              <a:t>행사 운영자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716581" y="3502782"/>
            <a:ext cx="1836619" cy="44056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499"/>
              </a:lnSpc>
              <a:defRPr/>
            </a:pPr>
            <a:r>
              <a:rPr lang="en-US" sz="2499" b="1" spc="-169">
                <a:solidFill>
                  <a:srgbClr val="2E2E2E"/>
                </a:solidFill>
                <a:ea typeface="TDTD신굴림"/>
              </a:rPr>
              <a:t>서비스 관리자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579</Words>
  <Application>Microsoft Office PowerPoint</Application>
  <PresentationFormat>사용자 지정</PresentationFormat>
  <Paragraphs>158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NANUMGOTHIC EXTRABOLD</vt:lpstr>
      <vt:lpstr>TDTD신굴림</vt:lpstr>
      <vt:lpstr>TDTD평고딕</vt:lpstr>
      <vt:lpstr>NanumGothic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1학기 최종 발표</dc:title>
  <cp:lastModifiedBy>조민기</cp:lastModifiedBy>
  <cp:revision>14</cp:revision>
  <dcterms:created xsi:type="dcterms:W3CDTF">2006-08-16T00:00:00Z</dcterms:created>
  <dcterms:modified xsi:type="dcterms:W3CDTF">2024-06-16T09:55:14Z</dcterms:modified>
  <cp:version/>
</cp:coreProperties>
</file>